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57"/>
  </p:notesMasterIdLst>
  <p:sldIdLst>
    <p:sldId id="256" r:id="rId2"/>
    <p:sldId id="715" r:id="rId3"/>
    <p:sldId id="723" r:id="rId4"/>
    <p:sldId id="714" r:id="rId5"/>
    <p:sldId id="716" r:id="rId6"/>
    <p:sldId id="717" r:id="rId7"/>
    <p:sldId id="718" r:id="rId8"/>
    <p:sldId id="719" r:id="rId9"/>
    <p:sldId id="720" r:id="rId10"/>
    <p:sldId id="713" r:id="rId11"/>
    <p:sldId id="769" r:id="rId12"/>
    <p:sldId id="721" r:id="rId13"/>
    <p:sldId id="722" r:id="rId14"/>
    <p:sldId id="724" r:id="rId15"/>
    <p:sldId id="725" r:id="rId16"/>
    <p:sldId id="726" r:id="rId17"/>
    <p:sldId id="727" r:id="rId18"/>
    <p:sldId id="728" r:id="rId19"/>
    <p:sldId id="729" r:id="rId20"/>
    <p:sldId id="730" r:id="rId21"/>
    <p:sldId id="731" r:id="rId22"/>
    <p:sldId id="732" r:id="rId23"/>
    <p:sldId id="733" r:id="rId24"/>
    <p:sldId id="734" r:id="rId25"/>
    <p:sldId id="735" r:id="rId26"/>
    <p:sldId id="736" r:id="rId27"/>
    <p:sldId id="737" r:id="rId28"/>
    <p:sldId id="738" r:id="rId29"/>
    <p:sldId id="739" r:id="rId30"/>
    <p:sldId id="740" r:id="rId31"/>
    <p:sldId id="741" r:id="rId32"/>
    <p:sldId id="742" r:id="rId33"/>
    <p:sldId id="761" r:id="rId34"/>
    <p:sldId id="763" r:id="rId35"/>
    <p:sldId id="764" r:id="rId36"/>
    <p:sldId id="765" r:id="rId37"/>
    <p:sldId id="766" r:id="rId38"/>
    <p:sldId id="767" r:id="rId39"/>
    <p:sldId id="768" r:id="rId40"/>
    <p:sldId id="743" r:id="rId41"/>
    <p:sldId id="744" r:id="rId42"/>
    <p:sldId id="745" r:id="rId43"/>
    <p:sldId id="746" r:id="rId44"/>
    <p:sldId id="747" r:id="rId45"/>
    <p:sldId id="748" r:id="rId46"/>
    <p:sldId id="749" r:id="rId47"/>
    <p:sldId id="751" r:id="rId48"/>
    <p:sldId id="756" r:id="rId49"/>
    <p:sldId id="757" r:id="rId50"/>
    <p:sldId id="758" r:id="rId51"/>
    <p:sldId id="759" r:id="rId52"/>
    <p:sldId id="762" r:id="rId53"/>
    <p:sldId id="750" r:id="rId54"/>
    <p:sldId id="711" r:id="rId55"/>
    <p:sldId id="3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2F5597"/>
    <a:srgbClr val="203864"/>
    <a:srgbClr val="333F50"/>
    <a:srgbClr val="8497B0"/>
    <a:srgbClr val="626CC7"/>
    <a:srgbClr val="323B8D"/>
    <a:srgbClr val="21275D"/>
    <a:srgbClr val="161A3E"/>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69" d="100"/>
          <a:sy n="69" d="100"/>
        </p:scale>
        <p:origin x="472" y="5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20-02-2026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13</a:t>
            </a:fld>
            <a:endParaRPr lang="en-IN" dirty="0"/>
          </a:p>
        </p:txBody>
      </p:sp>
    </p:spTree>
    <p:extLst>
      <p:ext uri="{BB962C8B-B14F-4D97-AF65-F5344CB8AC3E}">
        <p14:creationId xmlns:p14="http://schemas.microsoft.com/office/powerpoint/2010/main" val="407506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DB14F-7F26-4259-38D5-68727C24D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2E966-9E61-6C2A-3716-F097A7FB484A}"/>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8FE1ABC-363D-4C8B-8EE1-163C80E863A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154A5D5-675E-E431-B9E2-70279A0CD499}"/>
              </a:ext>
            </a:extLst>
          </p:cNvPr>
          <p:cNvSpPr>
            <a:spLocks noGrp="1"/>
          </p:cNvSpPr>
          <p:nvPr>
            <p:ph type="sldNum" sz="quarter" idx="5"/>
          </p:nvPr>
        </p:nvSpPr>
        <p:spPr/>
        <p:txBody>
          <a:bodyPr/>
          <a:lstStyle/>
          <a:p>
            <a:fld id="{47FFB008-8E38-46F5-BCB9-8CFEF233CF3A}" type="slidenum">
              <a:rPr lang="en-IN" smtClean="0"/>
              <a:t>32</a:t>
            </a:fld>
            <a:endParaRPr lang="en-IN" dirty="0"/>
          </a:p>
        </p:txBody>
      </p:sp>
    </p:spTree>
    <p:extLst>
      <p:ext uri="{BB962C8B-B14F-4D97-AF65-F5344CB8AC3E}">
        <p14:creationId xmlns:p14="http://schemas.microsoft.com/office/powerpoint/2010/main" val="3285877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B95FE-8C16-E9C9-33CA-D3B222308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CD9CE-B188-DF4C-5011-6377306656C4}"/>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461F9FA-9591-3AB0-298A-0F13476C366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E429AA-0208-9A92-DFFE-432CBD6EE303}"/>
              </a:ext>
            </a:extLst>
          </p:cNvPr>
          <p:cNvSpPr>
            <a:spLocks noGrp="1"/>
          </p:cNvSpPr>
          <p:nvPr>
            <p:ph type="sldNum" sz="quarter" idx="5"/>
          </p:nvPr>
        </p:nvSpPr>
        <p:spPr/>
        <p:txBody>
          <a:bodyPr/>
          <a:lstStyle/>
          <a:p>
            <a:fld id="{47FFB008-8E38-46F5-BCB9-8CFEF233CF3A}" type="slidenum">
              <a:rPr lang="en-IN" smtClean="0"/>
              <a:t>33</a:t>
            </a:fld>
            <a:endParaRPr lang="en-IN" dirty="0"/>
          </a:p>
        </p:txBody>
      </p:sp>
    </p:spTree>
    <p:extLst>
      <p:ext uri="{BB962C8B-B14F-4D97-AF65-F5344CB8AC3E}">
        <p14:creationId xmlns:p14="http://schemas.microsoft.com/office/powerpoint/2010/main" val="4000203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endParaRPr lang="en-US" dirty="0"/>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Capstone_waterFilteration_sol_FoodIndustry/newplot.png"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Capstone_waterFilteration_sol_FoodIndustry/Stakeholder%20report.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429163"/>
            <a:ext cx="12192000" cy="21705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“AquaSafe AI”</a:t>
            </a:r>
          </a:p>
          <a:p>
            <a:pPr algn="ctr"/>
            <a:r>
              <a:rPr lang="en-US" sz="4400" b="1" dirty="0">
                <a:latin typeface="Calibri" panose="020F0502020204030204" pitchFamily="34" charset="0"/>
              </a:rPr>
              <a:t>Smart Water Potability Prediction &amp; Filtration Solutions</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5CD4B47-44AD-19FA-44D1-7280C4B5F082}"/>
              </a:ext>
            </a:extLst>
          </p:cNvPr>
          <p:cNvSpPr>
            <a:spLocks noGrp="1"/>
          </p:cNvSpPr>
          <p:nvPr>
            <p:ph sz="half" idx="2"/>
          </p:nvPr>
        </p:nvSpPr>
        <p:spPr/>
        <p:txBody>
          <a:bodyPr>
            <a:normAutofit/>
          </a:bodyPr>
          <a:lstStyle/>
          <a:p>
            <a:pPr>
              <a:lnSpc>
                <a:spcPct val="80000"/>
              </a:lnSpc>
              <a:buSzPct val="100000"/>
            </a:pPr>
            <a:r>
              <a:rPr lang="en-US" sz="2400" dirty="0"/>
              <a:t>Physical: pH, Hardness, Solids, Turbidity, Conductivity</a:t>
            </a:r>
          </a:p>
          <a:p>
            <a:pPr>
              <a:lnSpc>
                <a:spcPct val="80000"/>
              </a:lnSpc>
              <a:buSzPct val="100000"/>
            </a:pPr>
            <a:r>
              <a:rPr lang="en-US" sz="2400" dirty="0"/>
              <a:t>Chemical: Chloramines, Sulfate, Total Organic Carbon, Trihalomethanes</a:t>
            </a:r>
          </a:p>
          <a:p>
            <a:pPr>
              <a:lnSpc>
                <a:spcPct val="80000"/>
              </a:lnSpc>
              <a:buSzPct val="100000"/>
            </a:pPr>
            <a:r>
              <a:rPr lang="en-US" sz="2400" dirty="0"/>
              <a:t>Preprocessing: mean imputation, </a:t>
            </a:r>
            <a:r>
              <a:rPr lang="en-US" sz="2400" dirty="0" err="1"/>
              <a:t>StandardScaler</a:t>
            </a:r>
            <a:r>
              <a:rPr lang="en-US" sz="2400" dirty="0"/>
              <a:t>, Labe	</a:t>
            </a:r>
            <a:r>
              <a:rPr lang="en-US" sz="2400" dirty="0" err="1"/>
              <a:t>lEncoder</a:t>
            </a:r>
            <a:r>
              <a:rPr lang="en-US" sz="2400" dirty="0"/>
              <a:t> for sources, SMOTE (k=2) to rebalance</a:t>
            </a:r>
          </a:p>
          <a:p>
            <a:endParaRPr lang="en-IN" dirty="0"/>
          </a:p>
        </p:txBody>
      </p:sp>
      <p:sp>
        <p:nvSpPr>
          <p:cNvPr id="10" name="Text Placeholder 9">
            <a:extLst>
              <a:ext uri="{FF2B5EF4-FFF2-40B4-BE49-F238E27FC236}">
                <a16:creationId xmlns:a16="http://schemas.microsoft.com/office/drawing/2014/main" id="{6BB6F4FA-6D77-73FF-9114-539FB655E33C}"/>
              </a:ext>
            </a:extLst>
          </p:cNvPr>
          <p:cNvSpPr>
            <a:spLocks noGrp="1"/>
          </p:cNvSpPr>
          <p:nvPr>
            <p:ph type="body" sz="quarter" idx="3"/>
          </p:nvPr>
        </p:nvSpPr>
        <p:spPr>
          <a:xfrm>
            <a:off x="6172202" y="1381394"/>
            <a:ext cx="5340914" cy="655349"/>
          </a:xfrm>
        </p:spPr>
        <p:txBody>
          <a:bodyPr/>
          <a:lstStyle/>
          <a:p>
            <a:r>
              <a:rPr lang="en-IN" dirty="0"/>
              <a:t>🔧 Data Preprocessing Pipeline</a:t>
            </a:r>
          </a:p>
        </p:txBody>
      </p:sp>
      <p:sp>
        <p:nvSpPr>
          <p:cNvPr id="11" name="Content Placeholder 10">
            <a:extLst>
              <a:ext uri="{FF2B5EF4-FFF2-40B4-BE49-F238E27FC236}">
                <a16:creationId xmlns:a16="http://schemas.microsoft.com/office/drawing/2014/main" id="{85522C0E-4332-1498-6CEA-536633B6CA34}"/>
              </a:ext>
            </a:extLst>
          </p:cNvPr>
          <p:cNvSpPr>
            <a:spLocks noGrp="1"/>
          </p:cNvSpPr>
          <p:nvPr>
            <p:ph sz="quarter" idx="4"/>
          </p:nvPr>
        </p:nvSpPr>
        <p:spPr/>
        <p:txBody>
          <a:bodyPr>
            <a:normAutofit fontScale="70000" lnSpcReduction="20000"/>
          </a:bodyPr>
          <a:lstStyle/>
          <a:p>
            <a:r>
              <a:rPr lang="en-IN" dirty="0"/>
              <a:t>Missing Value Imputation</a:t>
            </a:r>
          </a:p>
          <a:p>
            <a:r>
              <a:rPr lang="en-IN" dirty="0"/>
              <a:t>   → </a:t>
            </a:r>
            <a:r>
              <a:rPr lang="en-IN" dirty="0" err="1"/>
              <a:t>SimpleImputer</a:t>
            </a:r>
            <a:r>
              <a:rPr lang="en-IN" dirty="0"/>
              <a:t> with mean strategy</a:t>
            </a:r>
          </a:p>
          <a:p>
            <a:r>
              <a:rPr lang="en-IN" dirty="0"/>
              <a:t>Feature Encoding</a:t>
            </a:r>
          </a:p>
          <a:p>
            <a:r>
              <a:rPr lang="en-IN" dirty="0"/>
              <a:t>   → </a:t>
            </a:r>
            <a:r>
              <a:rPr lang="en-IN" dirty="0" err="1"/>
              <a:t>LabelEncoder</a:t>
            </a:r>
            <a:r>
              <a:rPr lang="en-IN" dirty="0"/>
              <a:t> for water source categories</a:t>
            </a:r>
          </a:p>
          <a:p>
            <a:r>
              <a:rPr lang="en-IN" dirty="0"/>
              <a:t> Feature Scaling</a:t>
            </a:r>
          </a:p>
          <a:p>
            <a:r>
              <a:rPr lang="en-IN" dirty="0"/>
              <a:t>   → </a:t>
            </a:r>
            <a:r>
              <a:rPr lang="en-IN" dirty="0" err="1"/>
              <a:t>StandardScaler</a:t>
            </a:r>
            <a:r>
              <a:rPr lang="en-IN" dirty="0"/>
              <a:t> for normalization</a:t>
            </a:r>
          </a:p>
          <a:p>
            <a:r>
              <a:rPr lang="en-IN" dirty="0"/>
              <a:t> SMOTE Balancing</a:t>
            </a:r>
          </a:p>
          <a:p>
            <a:r>
              <a:rPr lang="en-IN" dirty="0"/>
              <a:t>   → Synthetic Minority Oversampling (k=2)</a:t>
            </a:r>
          </a:p>
          <a:p>
            <a:r>
              <a:rPr lang="en-IN" dirty="0"/>
              <a:t> Train/Test Split</a:t>
            </a:r>
          </a:p>
          <a:p>
            <a:r>
              <a:rPr lang="en-IN" dirty="0"/>
              <a:t>   → 80/20 split with stratification</a:t>
            </a:r>
          </a:p>
        </p:txBody>
      </p:sp>
      <p:sp>
        <p:nvSpPr>
          <p:cNvPr id="3" name="Text 2">
            <a:extLst>
              <a:ext uri="{FF2B5EF4-FFF2-40B4-BE49-F238E27FC236}">
                <a16:creationId xmlns:a16="http://schemas.microsoft.com/office/drawing/2014/main" id="{35073B59-A6B5-9472-B0A1-DEC24E737E52}"/>
              </a:ext>
            </a:extLst>
          </p:cNvPr>
          <p:cNvSpPr/>
          <p:nvPr/>
        </p:nvSpPr>
        <p:spPr>
          <a:xfrm>
            <a:off x="678880" y="3252077"/>
            <a:ext cx="6758240" cy="811923"/>
          </a:xfrm>
          <a:prstGeom prst="rect">
            <a:avLst/>
          </a:prstGeom>
          <a:noFill/>
          <a:ln/>
        </p:spPr>
        <p:txBody>
          <a:bodyPr wrap="square" lIns="0" tIns="0" rIns="0" bIns="0" rtlCol="0" anchor="t"/>
          <a:lstStyle/>
          <a:p>
            <a:pPr marL="0" indent="0" algn="l">
              <a:lnSpc>
                <a:spcPts val="2850"/>
              </a:lnSpc>
              <a:buNone/>
            </a:pPr>
            <a:endParaRPr lang="en-US" sz="1750" dirty="0">
              <a:latin typeface="Roboto" pitchFamily="34" charset="0"/>
              <a:ea typeface="Roboto" pitchFamily="34" charset="-122"/>
              <a:cs typeface="Roboto" pitchFamily="34" charset="-120"/>
            </a:endParaRPr>
          </a:p>
        </p:txBody>
      </p:sp>
      <p:sp>
        <p:nvSpPr>
          <p:cNvPr id="12" name="Text Placeholder 2">
            <a:extLst>
              <a:ext uri="{FF2B5EF4-FFF2-40B4-BE49-F238E27FC236}">
                <a16:creationId xmlns:a16="http://schemas.microsoft.com/office/drawing/2014/main" id="{A3E23883-DF17-5C1D-61AD-A494A5613241}"/>
              </a:ext>
            </a:extLst>
          </p:cNvPr>
          <p:cNvSpPr>
            <a:spLocks noGrp="1"/>
          </p:cNvSpPr>
          <p:nvPr>
            <p:ph type="body" idx="1"/>
          </p:nvPr>
        </p:nvSpPr>
        <p:spPr>
          <a:xfrm>
            <a:off x="709613" y="1358209"/>
            <a:ext cx="5318125" cy="654050"/>
          </a:xfrm>
        </p:spPr>
        <p:txBody>
          <a:bodyPr/>
          <a:lstStyle/>
          <a:p>
            <a:r>
              <a:rPr lang="en-IN" dirty="0"/>
              <a:t>Key Features &amp; Preprocessing</a:t>
            </a:r>
          </a:p>
        </p:txBody>
      </p:sp>
      <p:sp>
        <p:nvSpPr>
          <p:cNvPr id="20" name="Title 37">
            <a:extLst>
              <a:ext uri="{FF2B5EF4-FFF2-40B4-BE49-F238E27FC236}">
                <a16:creationId xmlns:a16="http://schemas.microsoft.com/office/drawing/2014/main" id="{CB0EDA6F-5FFD-0D79-57F6-9842929041A7}"/>
              </a:ext>
            </a:extLst>
          </p:cNvPr>
          <p:cNvSpPr txBox="1">
            <a:spLocks/>
          </p:cNvSpPr>
          <p:nvPr/>
        </p:nvSpPr>
        <p:spPr>
          <a:xfrm>
            <a:off x="611188" y="184150"/>
            <a:ext cx="10833100" cy="612775"/>
          </a:xfrm>
          <a:prstGeom prst="rect">
            <a:avLst/>
          </a:prstGeom>
        </p:spPr>
        <p:txBody>
          <a:bodyP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1344420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96A575-B787-BCDC-FBBD-56B48E7146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FC23BE-CE59-8FCD-1365-20E4B6ACB6B4}"/>
              </a:ext>
            </a:extLst>
          </p:cNvPr>
          <p:cNvSpPr>
            <a:spLocks noGrp="1"/>
          </p:cNvSpPr>
          <p:nvPr>
            <p:ph type="title"/>
          </p:nvPr>
        </p:nvSpPr>
        <p:spPr/>
        <p:txBody>
          <a:bodyPr>
            <a:normAutofit/>
          </a:bodyPr>
          <a:lstStyle/>
          <a:p>
            <a:r>
              <a:rPr lang="en-IN" dirty="0"/>
              <a:t>Key Features &amp; Preprocessing</a:t>
            </a:r>
          </a:p>
        </p:txBody>
      </p:sp>
      <p:sp>
        <p:nvSpPr>
          <p:cNvPr id="8" name="Text Placeholder 7">
            <a:extLst>
              <a:ext uri="{FF2B5EF4-FFF2-40B4-BE49-F238E27FC236}">
                <a16:creationId xmlns:a16="http://schemas.microsoft.com/office/drawing/2014/main" id="{56A26BF5-AE02-E8FF-0B0C-C073E04DCA82}"/>
              </a:ext>
            </a:extLst>
          </p:cNvPr>
          <p:cNvSpPr>
            <a:spLocks noGrp="1"/>
          </p:cNvSpPr>
          <p:nvPr>
            <p:ph type="body" idx="1"/>
          </p:nvPr>
        </p:nvSpPr>
        <p:spPr/>
        <p:txBody>
          <a:bodyPr/>
          <a:lstStyle/>
          <a:p>
            <a:endParaRPr lang="en-IN"/>
          </a:p>
        </p:txBody>
      </p:sp>
      <p:sp>
        <p:nvSpPr>
          <p:cNvPr id="9" name="Content Placeholder 8">
            <a:extLst>
              <a:ext uri="{FF2B5EF4-FFF2-40B4-BE49-F238E27FC236}">
                <a16:creationId xmlns:a16="http://schemas.microsoft.com/office/drawing/2014/main" id="{26D92A64-0FF4-6693-CC2D-4EDBF8A38312}"/>
              </a:ext>
            </a:extLst>
          </p:cNvPr>
          <p:cNvSpPr>
            <a:spLocks noGrp="1"/>
          </p:cNvSpPr>
          <p:nvPr>
            <p:ph sz="half" idx="2"/>
          </p:nvPr>
        </p:nvSpPr>
        <p:spPr/>
        <p:txBody>
          <a:bodyPr/>
          <a:lstStyle/>
          <a:p>
            <a:endParaRPr lang="en-IN"/>
          </a:p>
        </p:txBody>
      </p:sp>
      <p:sp>
        <p:nvSpPr>
          <p:cNvPr id="10" name="Text Placeholder 9">
            <a:extLst>
              <a:ext uri="{FF2B5EF4-FFF2-40B4-BE49-F238E27FC236}">
                <a16:creationId xmlns:a16="http://schemas.microsoft.com/office/drawing/2014/main" id="{BC2BFF2C-1F99-E8C3-6B63-3ECF10E776A1}"/>
              </a:ext>
            </a:extLst>
          </p:cNvPr>
          <p:cNvSpPr>
            <a:spLocks noGrp="1"/>
          </p:cNvSpPr>
          <p:nvPr>
            <p:ph type="body" sz="quarter" idx="3"/>
          </p:nvPr>
        </p:nvSpPr>
        <p:spPr/>
        <p:txBody>
          <a:bodyPr/>
          <a:lstStyle/>
          <a:p>
            <a:endParaRPr lang="en-IN"/>
          </a:p>
        </p:txBody>
      </p:sp>
      <p:sp>
        <p:nvSpPr>
          <p:cNvPr id="11" name="Content Placeholder 10">
            <a:extLst>
              <a:ext uri="{FF2B5EF4-FFF2-40B4-BE49-F238E27FC236}">
                <a16:creationId xmlns:a16="http://schemas.microsoft.com/office/drawing/2014/main" id="{FDD22CFE-B3C9-385E-95B4-4CEC9F8FD11B}"/>
              </a:ext>
            </a:extLst>
          </p:cNvPr>
          <p:cNvSpPr>
            <a:spLocks noGrp="1"/>
          </p:cNvSpPr>
          <p:nvPr>
            <p:ph sz="quarter" idx="4"/>
          </p:nvPr>
        </p:nvSpPr>
        <p:spPr/>
        <p:txBody>
          <a:bodyPr/>
          <a:lstStyle/>
          <a:p>
            <a:endParaRPr lang="en-IN"/>
          </a:p>
        </p:txBody>
      </p:sp>
      <p:sp>
        <p:nvSpPr>
          <p:cNvPr id="2" name="Text 1">
            <a:extLst>
              <a:ext uri="{FF2B5EF4-FFF2-40B4-BE49-F238E27FC236}">
                <a16:creationId xmlns:a16="http://schemas.microsoft.com/office/drawing/2014/main" id="{79B6B4F4-7DDE-AC9F-4914-553EB78787AF}"/>
              </a:ext>
            </a:extLst>
          </p:cNvPr>
          <p:cNvSpPr/>
          <p:nvPr/>
        </p:nvSpPr>
        <p:spPr>
          <a:xfrm>
            <a:off x="678880" y="1393190"/>
            <a:ext cx="6930959" cy="1949450"/>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Roboto" pitchFamily="34" charset="0"/>
                <a:ea typeface="Roboto" pitchFamily="34" charset="-122"/>
                <a:cs typeface="Roboto" pitchFamily="34" charset="-120"/>
              </a:rPr>
              <a:t>Physical: pH, Hardness, Solids, Turbidity, Conductivity</a:t>
            </a:r>
            <a:endParaRPr lang="en-US" sz="1750" dirty="0"/>
          </a:p>
          <a:p>
            <a:pPr marL="342900" indent="-342900" algn="l">
              <a:lnSpc>
                <a:spcPts val="2850"/>
              </a:lnSpc>
              <a:buSzPct val="100000"/>
              <a:buChar char="•"/>
            </a:pPr>
            <a:r>
              <a:rPr lang="en-US" sz="1750" dirty="0">
                <a:latin typeface="Roboto" pitchFamily="34" charset="0"/>
                <a:ea typeface="Roboto" pitchFamily="34" charset="-122"/>
                <a:cs typeface="Roboto" pitchFamily="34" charset="-120"/>
              </a:rPr>
              <a:t>Chemical: Chloramines, Sulfate, Total Organic Carbon, Trihalomethanes</a:t>
            </a:r>
            <a:endParaRPr lang="en-US" sz="1750" dirty="0"/>
          </a:p>
          <a:p>
            <a:pPr marL="342900" indent="-342900" algn="l">
              <a:lnSpc>
                <a:spcPts val="2850"/>
              </a:lnSpc>
              <a:buSzPct val="100000"/>
              <a:buChar char="•"/>
            </a:pPr>
            <a:r>
              <a:rPr lang="en-US" sz="1750" dirty="0">
                <a:latin typeface="Roboto" pitchFamily="34" charset="0"/>
                <a:ea typeface="Roboto" pitchFamily="34" charset="-122"/>
                <a:cs typeface="Roboto" pitchFamily="34" charset="-120"/>
              </a:rPr>
              <a:t>Preprocessing: mean imputation, StandardScaler, LabelEncoder for sources, SMOTE (k=2) to rebalance</a:t>
            </a:r>
            <a:endParaRPr lang="en-US" sz="1750" dirty="0"/>
          </a:p>
        </p:txBody>
      </p:sp>
      <p:sp>
        <p:nvSpPr>
          <p:cNvPr id="3" name="Text 2">
            <a:extLst>
              <a:ext uri="{FF2B5EF4-FFF2-40B4-BE49-F238E27FC236}">
                <a16:creationId xmlns:a16="http://schemas.microsoft.com/office/drawing/2014/main" id="{C36A86B5-F34D-7EC3-2C09-FA9E1CBAC516}"/>
              </a:ext>
            </a:extLst>
          </p:cNvPr>
          <p:cNvSpPr/>
          <p:nvPr/>
        </p:nvSpPr>
        <p:spPr>
          <a:xfrm>
            <a:off x="678880" y="3252077"/>
            <a:ext cx="6758240" cy="811923"/>
          </a:xfrm>
          <a:prstGeom prst="rect">
            <a:avLst/>
          </a:prstGeom>
          <a:noFill/>
          <a:ln/>
        </p:spPr>
        <p:txBody>
          <a:bodyPr wrap="square" lIns="0" tIns="0" rIns="0" bIns="0" rtlCol="0" anchor="t"/>
          <a:lstStyle/>
          <a:p>
            <a:pPr marL="0" indent="0" algn="l">
              <a:lnSpc>
                <a:spcPts val="2850"/>
              </a:lnSpc>
              <a:buNone/>
            </a:pPr>
            <a:r>
              <a:rPr lang="en-US" sz="1750">
                <a:latin typeface="Roboto" pitchFamily="34" charset="0"/>
                <a:ea typeface="Roboto" pitchFamily="34" charset="-122"/>
                <a:cs typeface="Roboto" pitchFamily="34" charset="-120"/>
              </a:rPr>
              <a:t>Missing Value Imputation</a:t>
            </a:r>
          </a:p>
          <a:p>
            <a:pPr marL="0" indent="0" algn="l">
              <a:lnSpc>
                <a:spcPts val="2850"/>
              </a:lnSpc>
              <a:buNone/>
            </a:pPr>
            <a:r>
              <a:rPr lang="en-US" sz="1750">
                <a:latin typeface="Roboto" pitchFamily="34" charset="0"/>
                <a:ea typeface="Roboto" pitchFamily="34" charset="-122"/>
                <a:cs typeface="Roboto" pitchFamily="34" charset="-120"/>
              </a:rPr>
              <a:t>   → SimpleImputer with mean strategy</a:t>
            </a:r>
          </a:p>
          <a:p>
            <a:pPr marL="0" indent="0" algn="l">
              <a:lnSpc>
                <a:spcPts val="2850"/>
              </a:lnSpc>
              <a:buNone/>
            </a:pPr>
            <a:r>
              <a:rPr lang="en-US" sz="1750">
                <a:latin typeface="Roboto" pitchFamily="34" charset="0"/>
                <a:ea typeface="Roboto" pitchFamily="34" charset="-122"/>
                <a:cs typeface="Roboto" pitchFamily="34" charset="-120"/>
              </a:rPr>
              <a:t>Feature Encoding</a:t>
            </a:r>
          </a:p>
          <a:p>
            <a:pPr marL="0" indent="0" algn="l">
              <a:lnSpc>
                <a:spcPts val="2850"/>
              </a:lnSpc>
              <a:buNone/>
            </a:pPr>
            <a:r>
              <a:rPr lang="en-US" sz="1750">
                <a:latin typeface="Roboto" pitchFamily="34" charset="0"/>
                <a:ea typeface="Roboto" pitchFamily="34" charset="-122"/>
                <a:cs typeface="Roboto" pitchFamily="34" charset="-120"/>
              </a:rPr>
              <a:t>   → LabelEncoder for water source categories</a:t>
            </a:r>
          </a:p>
          <a:p>
            <a:pPr marL="0" indent="0" algn="l">
              <a:lnSpc>
                <a:spcPts val="2850"/>
              </a:lnSpc>
              <a:buNone/>
            </a:pPr>
            <a:r>
              <a:rPr lang="en-US" sz="1750">
                <a:latin typeface="Roboto" pitchFamily="34" charset="0"/>
                <a:ea typeface="Roboto" pitchFamily="34" charset="-122"/>
                <a:cs typeface="Roboto" pitchFamily="34" charset="-120"/>
              </a:rPr>
              <a:t> Feature Scaling</a:t>
            </a:r>
          </a:p>
          <a:p>
            <a:pPr marL="0" indent="0" algn="l">
              <a:lnSpc>
                <a:spcPts val="2850"/>
              </a:lnSpc>
              <a:buNone/>
            </a:pPr>
            <a:r>
              <a:rPr lang="en-US" sz="1750">
                <a:latin typeface="Roboto" pitchFamily="34" charset="0"/>
                <a:ea typeface="Roboto" pitchFamily="34" charset="-122"/>
                <a:cs typeface="Roboto" pitchFamily="34" charset="-120"/>
              </a:rPr>
              <a:t>   → StandardScaler for normalization</a:t>
            </a:r>
          </a:p>
          <a:p>
            <a:pPr marL="0" indent="0" algn="l">
              <a:lnSpc>
                <a:spcPts val="2850"/>
              </a:lnSpc>
              <a:buNone/>
            </a:pPr>
            <a:r>
              <a:rPr lang="en-US" sz="1750">
                <a:latin typeface="Roboto" pitchFamily="34" charset="0"/>
                <a:ea typeface="Roboto" pitchFamily="34" charset="-122"/>
                <a:cs typeface="Roboto" pitchFamily="34" charset="-120"/>
              </a:rPr>
              <a:t> SMOTE Balancing</a:t>
            </a:r>
          </a:p>
          <a:p>
            <a:pPr marL="0" indent="0" algn="l">
              <a:lnSpc>
                <a:spcPts val="2850"/>
              </a:lnSpc>
              <a:buNone/>
            </a:pPr>
            <a:r>
              <a:rPr lang="en-US" sz="1750">
                <a:latin typeface="Roboto" pitchFamily="34" charset="0"/>
                <a:ea typeface="Roboto" pitchFamily="34" charset="-122"/>
                <a:cs typeface="Roboto" pitchFamily="34" charset="-120"/>
              </a:rPr>
              <a:t>   → Synthetic Minority Oversampling (k=2)</a:t>
            </a:r>
          </a:p>
          <a:p>
            <a:pPr marL="0" indent="0" algn="l">
              <a:lnSpc>
                <a:spcPts val="2850"/>
              </a:lnSpc>
              <a:buNone/>
            </a:pPr>
            <a:r>
              <a:rPr lang="en-US" sz="1750">
                <a:latin typeface="Roboto" pitchFamily="34" charset="0"/>
                <a:ea typeface="Roboto" pitchFamily="34" charset="-122"/>
                <a:cs typeface="Roboto" pitchFamily="34" charset="-120"/>
              </a:rPr>
              <a:t> Train/Test Split</a:t>
            </a:r>
          </a:p>
          <a:p>
            <a:pPr marL="0" indent="0" algn="l">
              <a:lnSpc>
                <a:spcPts val="2850"/>
              </a:lnSpc>
              <a:buNone/>
            </a:pPr>
            <a:r>
              <a:rPr lang="en-US" sz="1750">
                <a:latin typeface="Roboto" pitchFamily="34" charset="0"/>
                <a:ea typeface="Roboto" pitchFamily="34" charset="-122"/>
                <a:cs typeface="Roboto" pitchFamily="34" charset="-120"/>
              </a:rPr>
              <a:t>   → 80/20 split with stratification</a:t>
            </a:r>
          </a:p>
        </p:txBody>
      </p:sp>
      <p:pic>
        <p:nvPicPr>
          <p:cNvPr id="6" name="Image 0" descr="preencoded.png">
            <a:extLst>
              <a:ext uri="{FF2B5EF4-FFF2-40B4-BE49-F238E27FC236}">
                <a16:creationId xmlns:a16="http://schemas.microsoft.com/office/drawing/2014/main" id="{CE3F77D5-BA3B-5C91-D822-B7519676CD01}"/>
              </a:ext>
            </a:extLst>
          </p:cNvPr>
          <p:cNvPicPr>
            <a:picLocks noChangeAspect="1"/>
          </p:cNvPicPr>
          <p:nvPr/>
        </p:nvPicPr>
        <p:blipFill>
          <a:blip r:embed="rId2"/>
          <a:stretch>
            <a:fillRect/>
          </a:stretch>
        </p:blipFill>
        <p:spPr>
          <a:xfrm>
            <a:off x="8097431" y="-67536"/>
            <a:ext cx="4094569" cy="6141854"/>
          </a:xfrm>
          <a:prstGeom prst="rect">
            <a:avLst/>
          </a:prstGeom>
        </p:spPr>
      </p:pic>
    </p:spTree>
    <p:extLst>
      <p:ext uri="{BB962C8B-B14F-4D97-AF65-F5344CB8AC3E}">
        <p14:creationId xmlns:p14="http://schemas.microsoft.com/office/powerpoint/2010/main" val="13671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0">
            <a:extLst>
              <a:ext uri="{FF2B5EF4-FFF2-40B4-BE49-F238E27FC236}">
                <a16:creationId xmlns:a16="http://schemas.microsoft.com/office/drawing/2014/main" id="{8AC78A60-67CC-BE9D-C102-4D66A1E79852}"/>
              </a:ext>
            </a:extLst>
          </p:cNvPr>
          <p:cNvSpPr>
            <a:spLocks noGrp="1"/>
          </p:cNvSpPr>
          <p:nvPr>
            <p:ph type="title"/>
          </p:nvPr>
        </p:nvSpPr>
        <p:spPr>
          <a:xfrm>
            <a:off x="757382" y="989870"/>
            <a:ext cx="5851525" cy="612775"/>
          </a:xfrm>
          <a:prstGeom prst="rect">
            <a:avLst/>
          </a:prstGeom>
          <a:noFill/>
          <a:ln/>
        </p:spPr>
        <p:txBody>
          <a:bodyPr wrap="none" lIns="0" tIns="0" rIns="0" bIns="0" rtlCol="0" anchor="t">
            <a:normAutofit/>
          </a:bodyPr>
          <a:lstStyle/>
          <a:p>
            <a:pPr>
              <a:lnSpc>
                <a:spcPts val="4450"/>
              </a:lnSpc>
            </a:pPr>
            <a:r>
              <a:rPr lang="en-US" sz="2500" dirty="0">
                <a:latin typeface="+mn-lt"/>
                <a:ea typeface="Roboto Slab" pitchFamily="34" charset="-122"/>
                <a:cs typeface="Roboto Slab" pitchFamily="34" charset="-120"/>
              </a:rPr>
              <a:t>Modeling &amp; Evaluation</a:t>
            </a:r>
            <a:endParaRPr lang="en-US" sz="2500" dirty="0">
              <a:latin typeface="+mn-lt"/>
            </a:endParaRPr>
          </a:p>
        </p:txBody>
      </p:sp>
      <p:pic>
        <p:nvPicPr>
          <p:cNvPr id="1026" name="Picture 2" descr="Common Machine Learning Algorithms Explained in Plain English | by Shubham Verma | Artificial Intelligence in Plain English">
            <a:extLst>
              <a:ext uri="{FF2B5EF4-FFF2-40B4-BE49-F238E27FC236}">
                <a16:creationId xmlns:a16="http://schemas.microsoft.com/office/drawing/2014/main" id="{33F18BA4-D5DE-3081-87A2-3E20002F2C1C}"/>
              </a:ext>
            </a:extLst>
          </p:cNvPr>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757382" y="1614174"/>
            <a:ext cx="5851525" cy="3900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 1">
            <a:extLst>
              <a:ext uri="{FF2B5EF4-FFF2-40B4-BE49-F238E27FC236}">
                <a16:creationId xmlns:a16="http://schemas.microsoft.com/office/drawing/2014/main" id="{0EB29405-B637-4577-624F-404398060060}"/>
              </a:ext>
            </a:extLst>
          </p:cNvPr>
          <p:cNvSpPr/>
          <p:nvPr/>
        </p:nvSpPr>
        <p:spPr>
          <a:xfrm>
            <a:off x="7337095" y="1259844"/>
            <a:ext cx="1486515" cy="354330"/>
          </a:xfrm>
          <a:prstGeom prst="rect">
            <a:avLst/>
          </a:prstGeom>
          <a:no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Models Tested (8)</a:t>
            </a:r>
            <a:endParaRPr lang="en-US" sz="2200" dirty="0"/>
          </a:p>
        </p:txBody>
      </p:sp>
      <p:sp>
        <p:nvSpPr>
          <p:cNvPr id="6" name="Text 2">
            <a:extLst>
              <a:ext uri="{FF2B5EF4-FFF2-40B4-BE49-F238E27FC236}">
                <a16:creationId xmlns:a16="http://schemas.microsoft.com/office/drawing/2014/main" id="{EE1394ED-F546-A2AA-D2EE-10636D83B5AB}"/>
              </a:ext>
            </a:extLst>
          </p:cNvPr>
          <p:cNvSpPr/>
          <p:nvPr/>
        </p:nvSpPr>
        <p:spPr>
          <a:xfrm>
            <a:off x="7337096" y="1704899"/>
            <a:ext cx="3783489" cy="725805"/>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Logistic Regression, Gaussian NB, SVM, KNN, Decision Tree, Random Forest, Gradient Boosting, XGBoost</a:t>
            </a:r>
            <a:endParaRPr lang="en-US" sz="1750" dirty="0"/>
          </a:p>
        </p:txBody>
      </p:sp>
      <p:sp>
        <p:nvSpPr>
          <p:cNvPr id="7" name="Text 3">
            <a:extLst>
              <a:ext uri="{FF2B5EF4-FFF2-40B4-BE49-F238E27FC236}">
                <a16:creationId xmlns:a16="http://schemas.microsoft.com/office/drawing/2014/main" id="{B93A33F3-9076-6D03-9EE8-1A2FFF7ED642}"/>
              </a:ext>
            </a:extLst>
          </p:cNvPr>
          <p:cNvSpPr/>
          <p:nvPr/>
        </p:nvSpPr>
        <p:spPr>
          <a:xfrm>
            <a:off x="7337095" y="3020421"/>
            <a:ext cx="1486515" cy="354330"/>
          </a:xfrm>
          <a:prstGeom prst="rect">
            <a:avLst/>
          </a:prstGeom>
          <a:no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Pipeline</a:t>
            </a:r>
            <a:endParaRPr lang="en-US" sz="2200" dirty="0"/>
          </a:p>
        </p:txBody>
      </p:sp>
      <p:sp>
        <p:nvSpPr>
          <p:cNvPr id="8" name="Text 4">
            <a:extLst>
              <a:ext uri="{FF2B5EF4-FFF2-40B4-BE49-F238E27FC236}">
                <a16:creationId xmlns:a16="http://schemas.microsoft.com/office/drawing/2014/main" id="{FBFDE984-8476-D014-CE93-9DC19C2CD079}"/>
              </a:ext>
            </a:extLst>
          </p:cNvPr>
          <p:cNvSpPr/>
          <p:nvPr/>
        </p:nvSpPr>
        <p:spPr>
          <a:xfrm>
            <a:off x="7337096" y="3474048"/>
            <a:ext cx="3783489" cy="1125658"/>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Impute → Encode → Scale → SMOTE → 80/20 stratified split → Train &amp; validate</a:t>
            </a:r>
            <a:endParaRPr lang="en-US" sz="1750" dirty="0"/>
          </a:p>
        </p:txBody>
      </p:sp>
      <p:sp>
        <p:nvSpPr>
          <p:cNvPr id="9" name="Text 5">
            <a:extLst>
              <a:ext uri="{FF2B5EF4-FFF2-40B4-BE49-F238E27FC236}">
                <a16:creationId xmlns:a16="http://schemas.microsoft.com/office/drawing/2014/main" id="{1F7A023D-DD8C-7D2A-002A-2F8C85457AD1}"/>
              </a:ext>
            </a:extLst>
          </p:cNvPr>
          <p:cNvSpPr/>
          <p:nvPr/>
        </p:nvSpPr>
        <p:spPr>
          <a:xfrm>
            <a:off x="7337095" y="4699003"/>
            <a:ext cx="1486515" cy="354330"/>
          </a:xfrm>
          <a:prstGeom prst="rect">
            <a:avLst/>
          </a:prstGeom>
          <a:no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Metrics</a:t>
            </a:r>
            <a:endParaRPr lang="en-US" sz="2200" dirty="0"/>
          </a:p>
        </p:txBody>
      </p:sp>
      <p:sp>
        <p:nvSpPr>
          <p:cNvPr id="10" name="Text 6">
            <a:extLst>
              <a:ext uri="{FF2B5EF4-FFF2-40B4-BE49-F238E27FC236}">
                <a16:creationId xmlns:a16="http://schemas.microsoft.com/office/drawing/2014/main" id="{EC6A5491-7494-931B-DBD7-804340401CCF}"/>
              </a:ext>
            </a:extLst>
          </p:cNvPr>
          <p:cNvSpPr/>
          <p:nvPr/>
        </p:nvSpPr>
        <p:spPr>
          <a:xfrm>
            <a:off x="7337096" y="5152630"/>
            <a:ext cx="3783489" cy="725805"/>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Accuracy, Precision, Recall, F1, ROC-AUC (target baseline &gt;60% accuracy)</a:t>
            </a:r>
            <a:endParaRPr lang="en-US" sz="1750" dirty="0"/>
          </a:p>
        </p:txBody>
      </p:sp>
      <p:sp>
        <p:nvSpPr>
          <p:cNvPr id="14" name="Title 37">
            <a:extLst>
              <a:ext uri="{FF2B5EF4-FFF2-40B4-BE49-F238E27FC236}">
                <a16:creationId xmlns:a16="http://schemas.microsoft.com/office/drawing/2014/main" id="{3ED7C5DD-EDCF-D5E8-EF1A-412E907CF69F}"/>
              </a:ext>
            </a:extLst>
          </p:cNvPr>
          <p:cNvSpPr txBox="1">
            <a:spLocks/>
          </p:cNvSpPr>
          <p:nvPr/>
        </p:nvSpPr>
        <p:spPr>
          <a:xfrm>
            <a:off x="611188" y="184150"/>
            <a:ext cx="10833100" cy="612775"/>
          </a:xfrm>
          <a:prstGeom prst="rect">
            <a:avLst/>
          </a:prstGeom>
        </p:spPr>
        <p:txBody>
          <a:bodyP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2262070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a:extLst>
              <a:ext uri="{FF2B5EF4-FFF2-40B4-BE49-F238E27FC236}">
                <a16:creationId xmlns:a16="http://schemas.microsoft.com/office/drawing/2014/main" id="{78ABC33B-EB96-6054-AF37-90F598A2D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60" y="1163782"/>
            <a:ext cx="11262040" cy="4956103"/>
          </a:xfrm>
          <a:prstGeom prst="rect">
            <a:avLst/>
          </a:prstGeom>
        </p:spPr>
      </p:pic>
      <p:sp>
        <p:nvSpPr>
          <p:cNvPr id="5" name="Text 0">
            <a:extLst>
              <a:ext uri="{FF2B5EF4-FFF2-40B4-BE49-F238E27FC236}">
                <a16:creationId xmlns:a16="http://schemas.microsoft.com/office/drawing/2014/main" id="{FA8C89CB-3353-ECF3-EA48-B00CD1D35244}"/>
              </a:ext>
            </a:extLst>
          </p:cNvPr>
          <p:cNvSpPr/>
          <p:nvPr/>
        </p:nvSpPr>
        <p:spPr>
          <a:xfrm>
            <a:off x="751699" y="738115"/>
            <a:ext cx="11262040" cy="553164"/>
          </a:xfrm>
          <a:prstGeom prst="rect">
            <a:avLst/>
          </a:prstGeom>
          <a:noFill/>
          <a:ln>
            <a:solidFill>
              <a:schemeClr val="accent1"/>
            </a:solidFill>
          </a:ln>
        </p:spPr>
        <p:txBody>
          <a:bodyPr wrap="none" lIns="0" tIns="0" rIns="0" bIns="0" rtlCol="0" anchor="t"/>
          <a:lstStyle/>
          <a:p>
            <a:pPr marL="0" indent="0" algn="l">
              <a:lnSpc>
                <a:spcPts val="4350"/>
              </a:lnSpc>
              <a:buNone/>
            </a:pPr>
            <a:r>
              <a:rPr lang="en-US" sz="2000" dirty="0">
                <a:latin typeface="Roboto Slab" pitchFamily="34" charset="0"/>
                <a:ea typeface="Roboto Slab" pitchFamily="34" charset="-122"/>
                <a:cs typeface="Roboto Slab" pitchFamily="34" charset="-120"/>
              </a:rPr>
              <a:t>Feature </a:t>
            </a:r>
            <a:r>
              <a:rPr lang="en-US" sz="2500" dirty="0">
                <a:ea typeface="Roboto Slab" pitchFamily="34" charset="-122"/>
                <a:cs typeface="Roboto Slab" pitchFamily="34" charset="-120"/>
              </a:rPr>
              <a:t>Engineering</a:t>
            </a:r>
            <a:r>
              <a:rPr lang="en-US" sz="2000" dirty="0">
                <a:latin typeface="Roboto Slab" pitchFamily="34" charset="0"/>
                <a:ea typeface="Roboto Slab" pitchFamily="34" charset="-122"/>
                <a:cs typeface="Roboto Slab" pitchFamily="34" charset="-120"/>
              </a:rPr>
              <a:t> — Correlation Matrix</a:t>
            </a:r>
            <a:endParaRPr lang="en-US" sz="2000" dirty="0"/>
          </a:p>
        </p:txBody>
      </p:sp>
      <p:sp>
        <p:nvSpPr>
          <p:cNvPr id="6" name="Text 1">
            <a:extLst>
              <a:ext uri="{FF2B5EF4-FFF2-40B4-BE49-F238E27FC236}">
                <a16:creationId xmlns:a16="http://schemas.microsoft.com/office/drawing/2014/main" id="{D625ED03-C497-B926-E5CB-B2333E1ECA19}"/>
              </a:ext>
            </a:extLst>
          </p:cNvPr>
          <p:cNvSpPr/>
          <p:nvPr/>
        </p:nvSpPr>
        <p:spPr>
          <a:xfrm>
            <a:off x="625160" y="3978375"/>
            <a:ext cx="11262040" cy="743585"/>
          </a:xfrm>
          <a:prstGeom prst="rect">
            <a:avLst/>
          </a:prstGeom>
          <a:solidFill>
            <a:srgbClr val="8FAADC"/>
          </a:solidFill>
          <a:ln/>
        </p:spPr>
        <p:txBody>
          <a:bodyPr wrap="none" lIns="0" tIns="0" rIns="0" bIns="0" rtlCol="0" anchor="t"/>
          <a:lstStyle/>
          <a:p>
            <a:pPr marL="0" indent="0" algn="l">
              <a:lnSpc>
                <a:spcPts val="2750"/>
              </a:lnSpc>
              <a:buNone/>
            </a:pPr>
            <a:r>
              <a:rPr lang="en-US" sz="1700" dirty="0">
                <a:latin typeface="Roboto" pitchFamily="34" charset="0"/>
                <a:ea typeface="Roboto" pitchFamily="34" charset="-122"/>
                <a:cs typeface="Roboto" pitchFamily="34" charset="-120"/>
              </a:rPr>
              <a:t>Correlation analysis identified highly related parameters (e.g., Conductivity ↔ Solids)and low-signal features. </a:t>
            </a:r>
          </a:p>
          <a:p>
            <a:pPr marL="0" indent="0" algn="l">
              <a:lnSpc>
                <a:spcPts val="2750"/>
              </a:lnSpc>
              <a:buNone/>
            </a:pPr>
            <a:r>
              <a:rPr lang="en-US" sz="1700" dirty="0">
                <a:latin typeface="Roboto" pitchFamily="34" charset="0"/>
                <a:ea typeface="Roboto" pitchFamily="34" charset="-122"/>
                <a:cs typeface="Roboto" pitchFamily="34" charset="-120"/>
              </a:rPr>
              <a:t>We used this to:</a:t>
            </a:r>
            <a:endParaRPr lang="en-US" sz="1700" dirty="0"/>
          </a:p>
        </p:txBody>
      </p:sp>
      <p:sp>
        <p:nvSpPr>
          <p:cNvPr id="7" name="Text 2">
            <a:extLst>
              <a:ext uri="{FF2B5EF4-FFF2-40B4-BE49-F238E27FC236}">
                <a16:creationId xmlns:a16="http://schemas.microsoft.com/office/drawing/2014/main" id="{9E99B736-C91D-A269-C6F2-72DBB584EC82}"/>
              </a:ext>
            </a:extLst>
          </p:cNvPr>
          <p:cNvSpPr/>
          <p:nvPr/>
        </p:nvSpPr>
        <p:spPr>
          <a:xfrm>
            <a:off x="625160" y="4721960"/>
            <a:ext cx="11262040" cy="1353720"/>
          </a:xfrm>
          <a:prstGeom prst="rect">
            <a:avLst/>
          </a:prstGeom>
          <a:solidFill>
            <a:srgbClr val="8FAADC"/>
          </a:solidFill>
          <a:ln/>
        </p:spPr>
        <p:txBody>
          <a:bodyPr wrap="square" lIns="0" tIns="0" rIns="0" bIns="0" rtlCol="0" anchor="t"/>
          <a:lstStyle/>
          <a:p>
            <a:pPr marL="342900" indent="-342900" algn="l">
              <a:lnSpc>
                <a:spcPts val="2750"/>
              </a:lnSpc>
              <a:buSzPct val="100000"/>
              <a:buFont typeface="+mj-lt"/>
              <a:buAutoNum type="arabicPeriod"/>
            </a:pPr>
            <a:r>
              <a:rPr lang="en-US" sz="1700" dirty="0">
                <a:latin typeface="Roboto" pitchFamily="34" charset="0"/>
                <a:ea typeface="Roboto" pitchFamily="34" charset="-122"/>
                <a:cs typeface="Roboto" pitchFamily="34" charset="-120"/>
              </a:rPr>
              <a:t>Reduce multicollinearity (feature selection &amp; PCA where needed)</a:t>
            </a:r>
            <a:endParaRPr lang="en-US" sz="1700" dirty="0"/>
          </a:p>
          <a:p>
            <a:pPr marL="342900" indent="-342900" algn="l">
              <a:lnSpc>
                <a:spcPts val="2750"/>
              </a:lnSpc>
              <a:buSzPct val="100000"/>
              <a:buFont typeface="+mj-lt"/>
              <a:buAutoNum type="arabicPeriod" startAt="2"/>
            </a:pPr>
            <a:r>
              <a:rPr lang="en-US" sz="1700" dirty="0">
                <a:latin typeface="Roboto" pitchFamily="34" charset="0"/>
                <a:ea typeface="Roboto" pitchFamily="34" charset="-122"/>
                <a:cs typeface="Roboto" pitchFamily="34" charset="-120"/>
              </a:rPr>
              <a:t>Prioritize sensor placement for highest diagnostic value</a:t>
            </a:r>
            <a:endParaRPr lang="en-US" sz="1700" dirty="0"/>
          </a:p>
          <a:p>
            <a:pPr marL="342900" indent="-342900" algn="l">
              <a:lnSpc>
                <a:spcPts val="2750"/>
              </a:lnSpc>
              <a:buSzPct val="100000"/>
              <a:buFont typeface="+mj-lt"/>
              <a:buAutoNum type="arabicPeriod" startAt="3"/>
            </a:pPr>
            <a:r>
              <a:rPr lang="en-US" sz="1700" dirty="0">
                <a:latin typeface="Roboto" pitchFamily="34" charset="0"/>
                <a:ea typeface="Roboto" pitchFamily="34" charset="-122"/>
                <a:cs typeface="Roboto" pitchFamily="34" charset="-120"/>
              </a:rPr>
              <a:t>Inform filtration recommendations tied to specific parameters (e.g., activated carbon for high organic carbon)</a:t>
            </a:r>
            <a:endParaRPr lang="en-US" sz="1700" dirty="0"/>
          </a:p>
        </p:txBody>
      </p:sp>
      <p:sp>
        <p:nvSpPr>
          <p:cNvPr id="13" name="Title 37">
            <a:extLst>
              <a:ext uri="{FF2B5EF4-FFF2-40B4-BE49-F238E27FC236}">
                <a16:creationId xmlns:a16="http://schemas.microsoft.com/office/drawing/2014/main" id="{EC1D0746-145B-1965-C01B-159796CDB27E}"/>
              </a:ext>
            </a:extLst>
          </p:cNvPr>
          <p:cNvSpPr txBox="1">
            <a:spLocks/>
          </p:cNvSpPr>
          <p:nvPr/>
        </p:nvSpPr>
        <p:spPr>
          <a:xfrm>
            <a:off x="611188" y="184150"/>
            <a:ext cx="10833100" cy="612775"/>
          </a:xfrm>
          <a:prstGeom prst="rect">
            <a:avLst/>
          </a:prstGeom>
        </p:spPr>
        <p:txBody>
          <a:bodyP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420423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6A637-2954-3745-81CB-126E8C64E5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21" y="921329"/>
            <a:ext cx="2360221" cy="5074836"/>
          </a:xfrm>
          <a:prstGeom prst="rect">
            <a:avLst/>
          </a:prstGeom>
        </p:spPr>
      </p:pic>
      <p:sp>
        <p:nvSpPr>
          <p:cNvPr id="3" name="Title 2">
            <a:extLst>
              <a:ext uri="{FF2B5EF4-FFF2-40B4-BE49-F238E27FC236}">
                <a16:creationId xmlns:a16="http://schemas.microsoft.com/office/drawing/2014/main" id="{9EB5A5DD-9A7B-DD11-D7E8-4526EDD5DB97}"/>
              </a:ext>
            </a:extLst>
          </p:cNvPr>
          <p:cNvSpPr txBox="1">
            <a:spLocks/>
          </p:cNvSpPr>
          <p:nvPr/>
        </p:nvSpPr>
        <p:spPr>
          <a:xfrm>
            <a:off x="2602348" y="1042807"/>
            <a:ext cx="9218531" cy="478883"/>
          </a:xfrm>
          <a:prstGeom prst="rect">
            <a:avLst/>
          </a:prstGeom>
        </p:spPr>
        <p:txBody>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sz="2500" dirty="0"/>
              <a:t>Data Analysis: Parameter Distributions — Histograms</a:t>
            </a:r>
          </a:p>
        </p:txBody>
      </p:sp>
      <p:grpSp>
        <p:nvGrpSpPr>
          <p:cNvPr id="15" name="Group 14">
            <a:extLst>
              <a:ext uri="{FF2B5EF4-FFF2-40B4-BE49-F238E27FC236}">
                <a16:creationId xmlns:a16="http://schemas.microsoft.com/office/drawing/2014/main" id="{730262DB-BC64-EEC4-2E37-3F66F0E8B68B}"/>
              </a:ext>
            </a:extLst>
          </p:cNvPr>
          <p:cNvGrpSpPr/>
          <p:nvPr/>
        </p:nvGrpSpPr>
        <p:grpSpPr>
          <a:xfrm>
            <a:off x="2731342" y="1611519"/>
            <a:ext cx="9459536" cy="3212065"/>
            <a:chOff x="2661918" y="1073607"/>
            <a:chExt cx="9459536" cy="3212065"/>
          </a:xfrm>
        </p:grpSpPr>
        <p:sp>
          <p:nvSpPr>
            <p:cNvPr id="14" name="Shape 1">
              <a:extLst>
                <a:ext uri="{FF2B5EF4-FFF2-40B4-BE49-F238E27FC236}">
                  <a16:creationId xmlns:a16="http://schemas.microsoft.com/office/drawing/2014/main" id="{34EFCEF2-BDFC-19B5-091E-1161FB4D353A}"/>
                </a:ext>
              </a:extLst>
            </p:cNvPr>
            <p:cNvSpPr/>
            <p:nvPr/>
          </p:nvSpPr>
          <p:spPr>
            <a:xfrm>
              <a:off x="7338178" y="1780778"/>
              <a:ext cx="4556035" cy="2504893"/>
            </a:xfrm>
            <a:prstGeom prst="roundRect">
              <a:avLst>
                <a:gd name="adj" fmla="val 1794"/>
              </a:avLst>
            </a:prstGeom>
            <a:solidFill>
              <a:srgbClr val="3F4652"/>
            </a:solidFill>
            <a:ln/>
          </p:spPr>
          <p:txBody>
            <a:bodyPr/>
            <a:lstStyle/>
            <a:p>
              <a:endParaRPr lang="en-IN">
                <a:solidFill>
                  <a:schemeClr val="bg1"/>
                </a:solidFill>
              </a:endParaRPr>
            </a:p>
          </p:txBody>
        </p:sp>
        <p:sp>
          <p:nvSpPr>
            <p:cNvPr id="13" name="Shape 1">
              <a:extLst>
                <a:ext uri="{FF2B5EF4-FFF2-40B4-BE49-F238E27FC236}">
                  <a16:creationId xmlns:a16="http://schemas.microsoft.com/office/drawing/2014/main" id="{A7C448AF-054C-D475-1557-C64F7E41177A}"/>
                </a:ext>
              </a:extLst>
            </p:cNvPr>
            <p:cNvSpPr/>
            <p:nvPr/>
          </p:nvSpPr>
          <p:spPr>
            <a:xfrm>
              <a:off x="2661918" y="1780779"/>
              <a:ext cx="4556035" cy="2504893"/>
            </a:xfrm>
            <a:prstGeom prst="roundRect">
              <a:avLst>
                <a:gd name="adj" fmla="val 1794"/>
              </a:avLst>
            </a:prstGeom>
            <a:solidFill>
              <a:srgbClr val="3F4652"/>
            </a:solidFill>
            <a:ln/>
          </p:spPr>
          <p:txBody>
            <a:bodyPr/>
            <a:lstStyle/>
            <a:p>
              <a:endParaRPr lang="en-IN">
                <a:solidFill>
                  <a:schemeClr val="bg1"/>
                </a:solidFill>
              </a:endParaRPr>
            </a:p>
          </p:txBody>
        </p:sp>
        <p:sp>
          <p:nvSpPr>
            <p:cNvPr id="4" name="Text 1">
              <a:extLst>
                <a:ext uri="{FF2B5EF4-FFF2-40B4-BE49-F238E27FC236}">
                  <a16:creationId xmlns:a16="http://schemas.microsoft.com/office/drawing/2014/main" id="{E17021E3-EEC8-3724-4414-EFCA7CD649EE}"/>
                </a:ext>
              </a:extLst>
            </p:cNvPr>
            <p:cNvSpPr/>
            <p:nvPr/>
          </p:nvSpPr>
          <p:spPr>
            <a:xfrm>
              <a:off x="2661919" y="1073607"/>
              <a:ext cx="9306559" cy="93047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650" dirty="0">
                  <a:latin typeface="Roboto" pitchFamily="34" charset="0"/>
                  <a:ea typeface="Roboto" pitchFamily="34" charset="-122"/>
                  <a:cs typeface="Roboto" pitchFamily="34" charset="-120"/>
                </a:rPr>
                <a:t>The histograms show distributional patterns for nine water quality parameters. These visuals highlight central tendencies, multimodal behavior, and tails that indicate high-risk samples.</a:t>
              </a:r>
              <a:endParaRPr lang="en-US" sz="1650" dirty="0"/>
            </a:p>
          </p:txBody>
        </p:sp>
        <p:sp>
          <p:nvSpPr>
            <p:cNvPr id="6" name="Text 3">
              <a:extLst>
                <a:ext uri="{FF2B5EF4-FFF2-40B4-BE49-F238E27FC236}">
                  <a16:creationId xmlns:a16="http://schemas.microsoft.com/office/drawing/2014/main" id="{59394CC9-0038-4074-AE3F-6C59BB021CAB}"/>
                </a:ext>
              </a:extLst>
            </p:cNvPr>
            <p:cNvSpPr/>
            <p:nvPr/>
          </p:nvSpPr>
          <p:spPr>
            <a:xfrm>
              <a:off x="2958583" y="1892525"/>
              <a:ext cx="2241969" cy="35564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solidFill>
                    <a:srgbClr val="D6E5EF"/>
                  </a:solidFill>
                  <a:latin typeface="Roboto Slab" pitchFamily="34" charset="0"/>
                  <a:ea typeface="Roboto Slab" pitchFamily="34" charset="-122"/>
                  <a:cs typeface="Roboto Slab" pitchFamily="34" charset="-120"/>
                </a:rPr>
                <a:t>Key observations</a:t>
              </a:r>
              <a:endParaRPr lang="en-US" sz="2100" dirty="0"/>
            </a:p>
          </p:txBody>
        </p:sp>
        <p:sp>
          <p:nvSpPr>
            <p:cNvPr id="7" name="Text 4">
              <a:extLst>
                <a:ext uri="{FF2B5EF4-FFF2-40B4-BE49-F238E27FC236}">
                  <a16:creationId xmlns:a16="http://schemas.microsoft.com/office/drawing/2014/main" id="{2E77771E-87D8-3406-D505-02EFF1DAFA6C}"/>
                </a:ext>
              </a:extLst>
            </p:cNvPr>
            <p:cNvSpPr/>
            <p:nvPr/>
          </p:nvSpPr>
          <p:spPr>
            <a:xfrm>
              <a:off x="2838839" y="2277344"/>
              <a:ext cx="4302881" cy="19288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pH clusters near neutral (6–8).</a:t>
              </a:r>
              <a:endParaRPr lang="en-US" sz="1650" dirty="0"/>
            </a:p>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Hardness and Solids show wide spread and heavy tails.</a:t>
              </a:r>
              <a:endParaRPr lang="en-US" sz="1650" dirty="0"/>
            </a:p>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Elevated trihalomethanes and organic carbon flag treatment byproduct risks. . High values are a health risk</a:t>
              </a:r>
              <a:endParaRPr lang="en-US" sz="1650" dirty="0"/>
            </a:p>
          </p:txBody>
        </p:sp>
        <p:sp>
          <p:nvSpPr>
            <p:cNvPr id="9" name="Text 6">
              <a:extLst>
                <a:ext uri="{FF2B5EF4-FFF2-40B4-BE49-F238E27FC236}">
                  <a16:creationId xmlns:a16="http://schemas.microsoft.com/office/drawing/2014/main" id="{6EBB4944-4ABD-05E0-FEFD-8001E47FF64F}"/>
                </a:ext>
              </a:extLst>
            </p:cNvPr>
            <p:cNvSpPr/>
            <p:nvPr/>
          </p:nvSpPr>
          <p:spPr>
            <a:xfrm>
              <a:off x="7508576" y="1914677"/>
              <a:ext cx="3045661" cy="42959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2100" dirty="0">
                  <a:solidFill>
                    <a:srgbClr val="D6E5EF"/>
                  </a:solidFill>
                  <a:latin typeface="Roboto Slab" pitchFamily="34" charset="0"/>
                  <a:ea typeface="Roboto Slab" pitchFamily="34" charset="-122"/>
                  <a:cs typeface="Roboto Slab" pitchFamily="34" charset="-120"/>
                </a:rPr>
                <a:t>Operational implications</a:t>
              </a:r>
              <a:endParaRPr lang="en-US" sz="2100" dirty="0"/>
            </a:p>
          </p:txBody>
        </p:sp>
        <p:sp>
          <p:nvSpPr>
            <p:cNvPr id="10" name="Text 7">
              <a:extLst>
                <a:ext uri="{FF2B5EF4-FFF2-40B4-BE49-F238E27FC236}">
                  <a16:creationId xmlns:a16="http://schemas.microsoft.com/office/drawing/2014/main" id="{BB1BBD90-5174-F3D0-819C-7A0D60C8129F}"/>
                </a:ext>
              </a:extLst>
            </p:cNvPr>
            <p:cNvSpPr/>
            <p:nvPr/>
          </p:nvSpPr>
          <p:spPr>
            <a:xfrm>
              <a:off x="7508578" y="2427317"/>
              <a:ext cx="4612876" cy="14205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Use RO for high TDS/solids.</a:t>
              </a:r>
              <a:endParaRPr lang="en-US" sz="1650" dirty="0"/>
            </a:p>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UV or chloramine adjustment for disinfection byproduct control.</a:t>
              </a:r>
              <a:endParaRPr lang="en-US" sz="1650" dirty="0"/>
            </a:p>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 Prioritize high-variance sources for sampling.</a:t>
              </a:r>
              <a:endParaRPr lang="en-US" sz="1650" dirty="0"/>
            </a:p>
          </p:txBody>
        </p:sp>
      </p:grpSp>
      <p:sp>
        <p:nvSpPr>
          <p:cNvPr id="12" name="Shape 5">
            <a:extLst>
              <a:ext uri="{FF2B5EF4-FFF2-40B4-BE49-F238E27FC236}">
                <a16:creationId xmlns:a16="http://schemas.microsoft.com/office/drawing/2014/main" id="{9359EE8C-6A5D-B7F8-0DA1-6A37119926A0}"/>
              </a:ext>
            </a:extLst>
          </p:cNvPr>
          <p:cNvSpPr/>
          <p:nvPr/>
        </p:nvSpPr>
        <p:spPr>
          <a:xfrm>
            <a:off x="548640" y="4913412"/>
            <a:ext cx="11643360" cy="1172581"/>
          </a:xfrm>
          <a:prstGeom prst="roundRect">
            <a:avLst>
              <a:gd name="adj" fmla="val 1408"/>
            </a:avLst>
          </a:prstGeom>
          <a:solidFill>
            <a:srgbClr val="202733"/>
          </a:solidFill>
          <a:ln w="30480">
            <a:solidFill>
              <a:srgbClr val="585F6B"/>
            </a:solidFill>
            <a:prstDash val="solid"/>
          </a:ln>
        </p:spPr>
        <p:txBody>
          <a:bodyPr/>
          <a:lstStyle/>
          <a:p>
            <a:r>
              <a:rPr lang="en-US" dirty="0">
                <a:solidFill>
                  <a:schemeClr val="bg1"/>
                </a:solidFill>
              </a:rPr>
              <a:t>They reveal variability in water quality across sources.</a:t>
            </a:r>
          </a:p>
          <a:p>
            <a:r>
              <a:rPr lang="en-US" dirty="0">
                <a:solidFill>
                  <a:schemeClr val="bg1"/>
                </a:solidFill>
              </a:rPr>
              <a:t>They help identify outliers (extremely unsafe samples).</a:t>
            </a:r>
          </a:p>
          <a:p>
            <a:r>
              <a:rPr lang="en-US" dirty="0">
                <a:solidFill>
                  <a:schemeClr val="bg1"/>
                </a:solidFill>
              </a:rPr>
              <a:t>They guide filtration recommendations (e.g., RO for high solids, UV </a:t>
            </a:r>
            <a:r>
              <a:rPr lang="en-US" dirty="0"/>
              <a:t>for high chloramines).</a:t>
            </a:r>
          </a:p>
          <a:p>
            <a:r>
              <a:rPr lang="en-US" dirty="0">
                <a:solidFill>
                  <a:schemeClr val="bg1"/>
                </a:solidFill>
              </a:rPr>
              <a:t>They provide visual evidence for stakeholders, making the data easy to interpret.</a:t>
            </a:r>
          </a:p>
        </p:txBody>
      </p:sp>
      <p:sp>
        <p:nvSpPr>
          <p:cNvPr id="16" name="Title 37">
            <a:extLst>
              <a:ext uri="{FF2B5EF4-FFF2-40B4-BE49-F238E27FC236}">
                <a16:creationId xmlns:a16="http://schemas.microsoft.com/office/drawing/2014/main" id="{E241AAEE-0A57-8986-1716-C64A1AEB0CFA}"/>
              </a:ext>
            </a:extLst>
          </p:cNvPr>
          <p:cNvSpPr txBox="1">
            <a:spLocks/>
          </p:cNvSpPr>
          <p:nvPr/>
        </p:nvSpPr>
        <p:spPr>
          <a:xfrm>
            <a:off x="611188" y="184150"/>
            <a:ext cx="10833100" cy="612775"/>
          </a:xfrm>
          <a:prstGeom prst="rect">
            <a:avLst/>
          </a:prstGeom>
        </p:spPr>
        <p:txBody>
          <a:bodyP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355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97C2-73A8-F702-02F7-1BD7D507E538}"/>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29FC8561-253E-6493-406D-EDE46C9D5F18}"/>
              </a:ext>
            </a:extLst>
          </p:cNvPr>
          <p:cNvSpPr/>
          <p:nvPr/>
        </p:nvSpPr>
        <p:spPr>
          <a:xfrm>
            <a:off x="3378159" y="1445425"/>
            <a:ext cx="8680696" cy="69066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0"/>
              </a:lnSpc>
              <a:buNone/>
            </a:pPr>
            <a:r>
              <a:rPr lang="en-US" sz="1650" dirty="0">
                <a:latin typeface="Roboto" pitchFamily="34" charset="0"/>
                <a:ea typeface="Roboto" pitchFamily="34" charset="-122"/>
                <a:cs typeface="Roboto" pitchFamily="34" charset="-120"/>
              </a:rPr>
              <a:t>Box plots compare distributions for potable (1) and non‑potable (0) classes. Medians, IQRs, and outliers clarify which parameters most strongly separate safe from unsafe samples.</a:t>
            </a:r>
          </a:p>
        </p:txBody>
      </p:sp>
      <p:sp>
        <p:nvSpPr>
          <p:cNvPr id="15" name="Shape 1">
            <a:extLst>
              <a:ext uri="{FF2B5EF4-FFF2-40B4-BE49-F238E27FC236}">
                <a16:creationId xmlns:a16="http://schemas.microsoft.com/office/drawing/2014/main" id="{1AE5A74D-D503-980E-30F4-17365CF1EC22}"/>
              </a:ext>
            </a:extLst>
          </p:cNvPr>
          <p:cNvSpPr/>
          <p:nvPr/>
        </p:nvSpPr>
        <p:spPr>
          <a:xfrm>
            <a:off x="7318130" y="2222697"/>
            <a:ext cx="4238586" cy="2504893"/>
          </a:xfrm>
          <a:prstGeom prst="roundRect">
            <a:avLst>
              <a:gd name="adj" fmla="val 1794"/>
            </a:avLst>
          </a:prstGeom>
          <a:solidFill>
            <a:srgbClr val="3F4652"/>
          </a:solidFill>
          <a:ln/>
        </p:spPr>
        <p:txBody>
          <a:bodyPr/>
          <a:lstStyle/>
          <a:p>
            <a:endParaRPr lang="en-IN">
              <a:solidFill>
                <a:schemeClr val="bg1"/>
              </a:solidFill>
            </a:endParaRPr>
          </a:p>
        </p:txBody>
      </p:sp>
      <p:grpSp>
        <p:nvGrpSpPr>
          <p:cNvPr id="21" name="Group 20">
            <a:extLst>
              <a:ext uri="{FF2B5EF4-FFF2-40B4-BE49-F238E27FC236}">
                <a16:creationId xmlns:a16="http://schemas.microsoft.com/office/drawing/2014/main" id="{2D0C2D43-CA84-FE12-00E4-4F37E0038763}"/>
              </a:ext>
            </a:extLst>
          </p:cNvPr>
          <p:cNvGrpSpPr/>
          <p:nvPr/>
        </p:nvGrpSpPr>
        <p:grpSpPr>
          <a:xfrm>
            <a:off x="359924" y="745300"/>
            <a:ext cx="11882062" cy="5367399"/>
            <a:chOff x="359924" y="680645"/>
            <a:chExt cx="11882062" cy="5367399"/>
          </a:xfrm>
        </p:grpSpPr>
        <p:sp>
          <p:nvSpPr>
            <p:cNvPr id="14" name="Shape 1">
              <a:extLst>
                <a:ext uri="{FF2B5EF4-FFF2-40B4-BE49-F238E27FC236}">
                  <a16:creationId xmlns:a16="http://schemas.microsoft.com/office/drawing/2014/main" id="{87676639-CBE5-D478-BACF-8629F47CC488}"/>
                </a:ext>
              </a:extLst>
            </p:cNvPr>
            <p:cNvSpPr/>
            <p:nvPr/>
          </p:nvSpPr>
          <p:spPr>
            <a:xfrm>
              <a:off x="3332010" y="2222697"/>
              <a:ext cx="3916055" cy="2504893"/>
            </a:xfrm>
            <a:prstGeom prst="roundRect">
              <a:avLst>
                <a:gd name="adj" fmla="val 1794"/>
              </a:avLst>
            </a:prstGeom>
            <a:solidFill>
              <a:srgbClr val="3F4652"/>
            </a:solidFill>
            <a:ln/>
          </p:spPr>
          <p:txBody>
            <a:bodyPr/>
            <a:lstStyle/>
            <a:p>
              <a:endParaRPr lang="en-IN">
                <a:solidFill>
                  <a:schemeClr val="bg1"/>
                </a:solidFill>
              </a:endParaRPr>
            </a:p>
          </p:txBody>
        </p:sp>
        <p:pic>
          <p:nvPicPr>
            <p:cNvPr id="11" name="Content Placeholder 4">
              <a:hlinkClick r:id="rId2" action="ppaction://hlinkfile"/>
              <a:extLst>
                <a:ext uri="{FF2B5EF4-FFF2-40B4-BE49-F238E27FC236}">
                  <a16:creationId xmlns:a16="http://schemas.microsoft.com/office/drawing/2014/main" id="{B2A2C0FB-F0F8-5A62-4CB0-A0EF4C887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924" y="680645"/>
              <a:ext cx="2951822" cy="5367399"/>
            </a:xfrm>
            <a:prstGeom prst="rect">
              <a:avLst/>
            </a:prstGeom>
          </p:spPr>
        </p:pic>
        <p:sp>
          <p:nvSpPr>
            <p:cNvPr id="3" name="Title 2">
              <a:extLst>
                <a:ext uri="{FF2B5EF4-FFF2-40B4-BE49-F238E27FC236}">
                  <a16:creationId xmlns:a16="http://schemas.microsoft.com/office/drawing/2014/main" id="{EBF6FE88-8F98-3534-5641-DBAFB889A4D4}"/>
                </a:ext>
              </a:extLst>
            </p:cNvPr>
            <p:cNvSpPr txBox="1">
              <a:spLocks/>
            </p:cNvSpPr>
            <p:nvPr/>
          </p:nvSpPr>
          <p:spPr>
            <a:xfrm>
              <a:off x="3332010" y="829480"/>
              <a:ext cx="8909976" cy="609524"/>
            </a:xfrm>
            <a:prstGeom prst="rect">
              <a:avLst/>
            </a:prstGeom>
          </p:spPr>
          <p:txBody>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sz="2500" dirty="0"/>
                <a:t>Data Analysis: </a:t>
              </a:r>
              <a:r>
                <a:rPr lang="en-US" sz="2500" dirty="0"/>
                <a:t>Comparing Potable vs Non‑Potable — Box Plots</a:t>
              </a:r>
            </a:p>
            <a:p>
              <a:endParaRPr lang="en-IN" dirty="0"/>
            </a:p>
          </p:txBody>
        </p:sp>
        <p:sp>
          <p:nvSpPr>
            <p:cNvPr id="6" name="Text 3">
              <a:extLst>
                <a:ext uri="{FF2B5EF4-FFF2-40B4-BE49-F238E27FC236}">
                  <a16:creationId xmlns:a16="http://schemas.microsoft.com/office/drawing/2014/main" id="{E71B8D3D-BD09-8EA4-E5A5-CBAEECE86230}"/>
                </a:ext>
              </a:extLst>
            </p:cNvPr>
            <p:cNvSpPr/>
            <p:nvPr/>
          </p:nvSpPr>
          <p:spPr>
            <a:xfrm>
              <a:off x="3472511" y="2331251"/>
              <a:ext cx="2206067" cy="35564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50"/>
                </a:lnSpc>
              </a:pPr>
              <a:r>
                <a:rPr lang="en-US" sz="2100" dirty="0">
                  <a:solidFill>
                    <a:srgbClr val="D6E5EF"/>
                  </a:solidFill>
                  <a:latin typeface="Roboto Slab" pitchFamily="34" charset="0"/>
                  <a:ea typeface="Roboto Slab" pitchFamily="34" charset="-122"/>
                  <a:cs typeface="Roboto Slab" pitchFamily="34" charset="-120"/>
                </a:rPr>
                <a:t>Interpreting the plots</a:t>
              </a:r>
              <a:endParaRPr lang="en-US" sz="2100" dirty="0"/>
            </a:p>
          </p:txBody>
        </p:sp>
        <p:sp>
          <p:nvSpPr>
            <p:cNvPr id="7" name="Text 4">
              <a:extLst>
                <a:ext uri="{FF2B5EF4-FFF2-40B4-BE49-F238E27FC236}">
                  <a16:creationId xmlns:a16="http://schemas.microsoft.com/office/drawing/2014/main" id="{EB3BB5C3-7E94-474C-6DBE-5AF96F614E2D}"/>
                </a:ext>
              </a:extLst>
            </p:cNvPr>
            <p:cNvSpPr/>
            <p:nvPr/>
          </p:nvSpPr>
          <p:spPr>
            <a:xfrm>
              <a:off x="3359719" y="2801444"/>
              <a:ext cx="3650648" cy="174971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00"/>
                </a:lnSpc>
              </a:pPr>
              <a:r>
                <a:rPr lang="en-US" sz="1600" dirty="0">
                  <a:solidFill>
                    <a:srgbClr val="D6E5EF"/>
                  </a:solidFill>
                  <a:latin typeface="Roboto" pitchFamily="34" charset="0"/>
                  <a:ea typeface="Roboto" pitchFamily="34" charset="-122"/>
                  <a:cs typeface="Roboto" pitchFamily="34" charset="-120"/>
                </a:rPr>
                <a:t>- Higher medians and wider IQRs in non‑potable samples indicate drivers of contamination: Hardness, Solids, Sulfate, and Conductivity commonly exceed safe thresholds</a:t>
              </a:r>
              <a:endParaRPr lang="en-US" sz="1600" dirty="0"/>
            </a:p>
          </p:txBody>
        </p:sp>
        <p:sp>
          <p:nvSpPr>
            <p:cNvPr id="9" name="Text 6">
              <a:extLst>
                <a:ext uri="{FF2B5EF4-FFF2-40B4-BE49-F238E27FC236}">
                  <a16:creationId xmlns:a16="http://schemas.microsoft.com/office/drawing/2014/main" id="{3446CD87-FA8E-5B36-C8BF-E6E3679A3FA2}"/>
                </a:ext>
              </a:extLst>
            </p:cNvPr>
            <p:cNvSpPr/>
            <p:nvPr/>
          </p:nvSpPr>
          <p:spPr>
            <a:xfrm>
              <a:off x="7388566" y="2331251"/>
              <a:ext cx="2996889" cy="42959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50"/>
                </a:lnSpc>
              </a:pPr>
              <a:r>
                <a:rPr lang="en-US" sz="2100" dirty="0">
                  <a:solidFill>
                    <a:srgbClr val="D6E5EF"/>
                  </a:solidFill>
                  <a:latin typeface="Roboto Slab" pitchFamily="34" charset="0"/>
                  <a:ea typeface="Roboto Slab" pitchFamily="34" charset="-122"/>
                  <a:cs typeface="Roboto Slab" pitchFamily="34" charset="-120"/>
                </a:rPr>
                <a:t>Actionable insight</a:t>
              </a:r>
              <a:endParaRPr lang="en-US" sz="2100" dirty="0"/>
            </a:p>
          </p:txBody>
        </p:sp>
        <p:sp>
          <p:nvSpPr>
            <p:cNvPr id="10" name="Text 7">
              <a:extLst>
                <a:ext uri="{FF2B5EF4-FFF2-40B4-BE49-F238E27FC236}">
                  <a16:creationId xmlns:a16="http://schemas.microsoft.com/office/drawing/2014/main" id="{1862EF10-5A45-CCFB-927F-6D43D3C2BE05}"/>
                </a:ext>
              </a:extLst>
            </p:cNvPr>
            <p:cNvSpPr/>
            <p:nvPr/>
          </p:nvSpPr>
          <p:spPr>
            <a:xfrm>
              <a:off x="7393625" y="2816669"/>
              <a:ext cx="4163089" cy="159973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00"/>
                </a:lnSpc>
              </a:pPr>
              <a:r>
                <a:rPr lang="en-US" sz="1600" dirty="0">
                  <a:solidFill>
                    <a:srgbClr val="D6E5EF"/>
                  </a:solidFill>
                  <a:latin typeface="Roboto" pitchFamily="34" charset="0"/>
                  <a:ea typeface="Roboto" pitchFamily="34" charset="-122"/>
                  <a:cs typeface="Roboto" pitchFamily="34" charset="-120"/>
                </a:rPr>
                <a:t>- Use box plot patterns to design tiered treatment: softening + RO for mineral loads; targeted disinfectant control and TOC reduction to limit DBPs.</a:t>
              </a:r>
              <a:endParaRPr lang="en-US" sz="1600" dirty="0"/>
            </a:p>
          </p:txBody>
        </p:sp>
        <p:sp>
          <p:nvSpPr>
            <p:cNvPr id="12" name="Shape 5">
              <a:extLst>
                <a:ext uri="{FF2B5EF4-FFF2-40B4-BE49-F238E27FC236}">
                  <a16:creationId xmlns:a16="http://schemas.microsoft.com/office/drawing/2014/main" id="{BC47BBA9-A2A0-BD2F-A9A2-52EB76EDA804}"/>
                </a:ext>
              </a:extLst>
            </p:cNvPr>
            <p:cNvSpPr/>
            <p:nvPr/>
          </p:nvSpPr>
          <p:spPr>
            <a:xfrm>
              <a:off x="532646" y="5021032"/>
              <a:ext cx="11456909" cy="1013798"/>
            </a:xfrm>
            <a:prstGeom prst="roundRect">
              <a:avLst>
                <a:gd name="adj" fmla="val 1408"/>
              </a:avLst>
            </a:prstGeom>
            <a:solidFill>
              <a:srgbClr val="202733"/>
            </a:solidFill>
            <a:ln w="30480">
              <a:solidFill>
                <a:srgbClr val="585F6B"/>
              </a:solidFill>
              <a:prstDash val="solid"/>
            </a:ln>
          </p:spPr>
          <p:txBody>
            <a:bodyPr/>
            <a:lstStyle/>
            <a:p>
              <a:r>
                <a:rPr lang="en-US" dirty="0">
                  <a:solidFill>
                    <a:schemeClr val="bg1"/>
                  </a:solidFill>
                </a:rPr>
                <a:t>These box plots compare safe vs unsafe water samples. For most parameters, unsafe water shows higher values and more variability — for example, hardness, solids, and sulfate are much higher in unsafe samples. This visualization makes it easy to see which parameters drive potability and why filtration is needed</a:t>
              </a:r>
            </a:p>
          </p:txBody>
        </p:sp>
      </p:grpSp>
      <p:sp>
        <p:nvSpPr>
          <p:cNvPr id="22" name="Title 37">
            <a:extLst>
              <a:ext uri="{FF2B5EF4-FFF2-40B4-BE49-F238E27FC236}">
                <a16:creationId xmlns:a16="http://schemas.microsoft.com/office/drawing/2014/main" id="{B91FB031-452F-7F7C-2760-D299B7702B18}"/>
              </a:ext>
            </a:extLst>
          </p:cNvPr>
          <p:cNvSpPr txBox="1">
            <a:spLocks/>
          </p:cNvSpPr>
          <p:nvPr/>
        </p:nvSpPr>
        <p:spPr>
          <a:xfrm>
            <a:off x="611188" y="184150"/>
            <a:ext cx="10833100" cy="612775"/>
          </a:xfrm>
          <a:prstGeom prst="rect">
            <a:avLst/>
          </a:prstGeom>
        </p:spPr>
        <p:txBody>
          <a:bodyP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1932497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2">
            <a:extLst>
              <a:ext uri="{FF2B5EF4-FFF2-40B4-BE49-F238E27FC236}">
                <a16:creationId xmlns:a16="http://schemas.microsoft.com/office/drawing/2014/main" id="{C58E6FB7-E42C-77A2-2227-E73018C3F39D}"/>
              </a:ext>
            </a:extLst>
          </p:cNvPr>
          <p:cNvPicPr>
            <a:picLocks noGrp="1" noChangeAspect="1"/>
          </p:cNvPicPr>
          <p:nvPr>
            <p:ph idx="1"/>
          </p:nvPr>
        </p:nvPicPr>
        <p:blipFill>
          <a:blip r:embed="rId2"/>
          <a:stretch>
            <a:fillRect/>
          </a:stretch>
        </p:blipFill>
        <p:spPr>
          <a:xfrm>
            <a:off x="5138591" y="2285946"/>
            <a:ext cx="5689892" cy="2089257"/>
          </a:xfrm>
          <a:prstGeom prst="rect">
            <a:avLst/>
          </a:prstGeom>
        </p:spPr>
      </p:pic>
      <p:sp>
        <p:nvSpPr>
          <p:cNvPr id="6" name="Text 0">
            <a:extLst>
              <a:ext uri="{FF2B5EF4-FFF2-40B4-BE49-F238E27FC236}">
                <a16:creationId xmlns:a16="http://schemas.microsoft.com/office/drawing/2014/main" id="{34649033-1705-380D-26BC-CE28746814DE}"/>
              </a:ext>
            </a:extLst>
          </p:cNvPr>
          <p:cNvSpPr>
            <a:spLocks noGrp="1"/>
          </p:cNvSpPr>
          <p:nvPr>
            <p:ph type="title"/>
          </p:nvPr>
        </p:nvSpPr>
        <p:spPr>
          <a:xfrm>
            <a:off x="228603" y="1970421"/>
            <a:ext cx="3555708" cy="2562226"/>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pic>
        <p:nvPicPr>
          <p:cNvPr id="5" name="Content Placeholder 16">
            <a:extLst>
              <a:ext uri="{FF2B5EF4-FFF2-40B4-BE49-F238E27FC236}">
                <a16:creationId xmlns:a16="http://schemas.microsoft.com/office/drawing/2014/main" id="{686EB142-021E-14CF-168F-6A616344600D}"/>
              </a:ext>
            </a:extLst>
          </p:cNvPr>
          <p:cNvPicPr>
            <a:picLocks noChangeAspect="1"/>
          </p:cNvPicPr>
          <p:nvPr/>
        </p:nvPicPr>
        <p:blipFill>
          <a:blip r:embed="rId3"/>
          <a:stretch>
            <a:fillRect/>
          </a:stretch>
        </p:blipFill>
        <p:spPr>
          <a:xfrm>
            <a:off x="6528377" y="3565509"/>
            <a:ext cx="5340350" cy="1952748"/>
          </a:xfrm>
          <a:prstGeom prst="rect">
            <a:avLst/>
          </a:prstGeom>
        </p:spPr>
      </p:pic>
      <p:sp>
        <p:nvSpPr>
          <p:cNvPr id="8" name="TextBox 7">
            <a:extLst>
              <a:ext uri="{FF2B5EF4-FFF2-40B4-BE49-F238E27FC236}">
                <a16:creationId xmlns:a16="http://schemas.microsoft.com/office/drawing/2014/main" id="{0B2B0D17-5D54-BBFF-210F-712906B0C151}"/>
              </a:ext>
            </a:extLst>
          </p:cNvPr>
          <p:cNvSpPr txBox="1"/>
          <p:nvPr/>
        </p:nvSpPr>
        <p:spPr>
          <a:xfrm>
            <a:off x="4710546" y="1339743"/>
            <a:ext cx="5514109" cy="369332"/>
          </a:xfrm>
          <a:prstGeom prst="rect">
            <a:avLst/>
          </a:prstGeom>
          <a:noFill/>
        </p:spPr>
        <p:txBody>
          <a:bodyPr wrap="square" rtlCol="0">
            <a:spAutoFit/>
          </a:bodyPr>
          <a:lstStyle/>
          <a:p>
            <a:r>
              <a:rPr lang="en-US" b="1" dirty="0"/>
              <a:t>Before and After Smote-Model</a:t>
            </a:r>
            <a:endParaRPr lang="en-IN" b="1" dirty="0"/>
          </a:p>
        </p:txBody>
      </p:sp>
    </p:spTree>
    <p:extLst>
      <p:ext uri="{BB962C8B-B14F-4D97-AF65-F5344CB8AC3E}">
        <p14:creationId xmlns:p14="http://schemas.microsoft.com/office/powerpoint/2010/main" val="17767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815CAC0F-4579-66F4-70A6-4108B5E0C268}"/>
              </a:ext>
            </a:extLst>
          </p:cNvPr>
          <p:cNvPicPr>
            <a:picLocks noGrp="1" noChangeAspect="1"/>
          </p:cNvPicPr>
          <p:nvPr>
            <p:ph idx="1"/>
          </p:nvPr>
        </p:nvPicPr>
        <p:blipFill>
          <a:blip r:embed="rId2"/>
          <a:stretch>
            <a:fillRect/>
          </a:stretch>
        </p:blipFill>
        <p:spPr>
          <a:xfrm>
            <a:off x="5278298" y="1473104"/>
            <a:ext cx="5410478" cy="3714941"/>
          </a:xfrm>
          <a:prstGeom prst="rect">
            <a:avLst/>
          </a:prstGeom>
        </p:spPr>
      </p:pic>
      <p:sp>
        <p:nvSpPr>
          <p:cNvPr id="10" name="Text 0">
            <a:extLst>
              <a:ext uri="{FF2B5EF4-FFF2-40B4-BE49-F238E27FC236}">
                <a16:creationId xmlns:a16="http://schemas.microsoft.com/office/drawing/2014/main" id="{3890F114-8CA8-D70F-8B52-8772D085AB2D}"/>
              </a:ext>
            </a:extLst>
          </p:cNvPr>
          <p:cNvSpPr>
            <a:spLocks noGrp="1"/>
          </p:cNvSpPr>
          <p:nvPr>
            <p:ph type="title"/>
          </p:nvPr>
        </p:nvSpPr>
        <p:spPr>
          <a:xfrm>
            <a:off x="570500" y="2049461"/>
            <a:ext cx="2743200" cy="2562226"/>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 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pic>
        <p:nvPicPr>
          <p:cNvPr id="6" name="Content Placeholder 9">
            <a:extLst>
              <a:ext uri="{FF2B5EF4-FFF2-40B4-BE49-F238E27FC236}">
                <a16:creationId xmlns:a16="http://schemas.microsoft.com/office/drawing/2014/main" id="{B7AA7113-2BD3-EF9A-0269-501A4E013D10}"/>
              </a:ext>
            </a:extLst>
          </p:cNvPr>
          <p:cNvPicPr>
            <a:picLocks noChangeAspect="1"/>
          </p:cNvPicPr>
          <p:nvPr/>
        </p:nvPicPr>
        <p:blipFill>
          <a:blip r:embed="rId3"/>
          <a:stretch>
            <a:fillRect/>
          </a:stretch>
        </p:blipFill>
        <p:spPr>
          <a:xfrm>
            <a:off x="6414232" y="2562857"/>
            <a:ext cx="5207268" cy="3492679"/>
          </a:xfrm>
          <a:prstGeom prst="rect">
            <a:avLst/>
          </a:prstGeom>
        </p:spPr>
      </p:pic>
      <p:sp>
        <p:nvSpPr>
          <p:cNvPr id="11" name="TextBox 10">
            <a:extLst>
              <a:ext uri="{FF2B5EF4-FFF2-40B4-BE49-F238E27FC236}">
                <a16:creationId xmlns:a16="http://schemas.microsoft.com/office/drawing/2014/main" id="{2784C449-40E7-8F00-08B0-7477B90A977C}"/>
              </a:ext>
            </a:extLst>
          </p:cNvPr>
          <p:cNvSpPr txBox="1"/>
          <p:nvPr/>
        </p:nvSpPr>
        <p:spPr>
          <a:xfrm>
            <a:off x="4802910" y="558896"/>
            <a:ext cx="5514109" cy="369332"/>
          </a:xfrm>
          <a:prstGeom prst="rect">
            <a:avLst/>
          </a:prstGeom>
          <a:noFill/>
        </p:spPr>
        <p:txBody>
          <a:bodyPr wrap="square" rtlCol="0">
            <a:spAutoFit/>
          </a:bodyPr>
          <a:lstStyle/>
          <a:p>
            <a:r>
              <a:rPr lang="en-US" b="1" dirty="0"/>
              <a:t>Before and After Smote Model comparison along with </a:t>
            </a:r>
            <a:endParaRPr lang="en-IN" b="1" dirty="0"/>
          </a:p>
        </p:txBody>
      </p:sp>
    </p:spTree>
    <p:extLst>
      <p:ext uri="{BB962C8B-B14F-4D97-AF65-F5344CB8AC3E}">
        <p14:creationId xmlns:p14="http://schemas.microsoft.com/office/powerpoint/2010/main" val="38600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F688493B-9205-B841-5D0C-CFF478745EFF}"/>
              </a:ext>
            </a:extLst>
          </p:cNvPr>
          <p:cNvPicPr>
            <a:picLocks noGrp="1" noChangeAspect="1"/>
          </p:cNvPicPr>
          <p:nvPr>
            <p:ph idx="1"/>
          </p:nvPr>
        </p:nvPicPr>
        <p:blipFill>
          <a:blip r:embed="rId2"/>
          <a:stretch>
            <a:fillRect/>
          </a:stretch>
        </p:blipFill>
        <p:spPr>
          <a:xfrm>
            <a:off x="4247764" y="1146039"/>
            <a:ext cx="7429309" cy="3169408"/>
          </a:xfrm>
          <a:prstGeom prst="rect">
            <a:avLst/>
          </a:prstGeom>
        </p:spPr>
      </p:pic>
      <p:pic>
        <p:nvPicPr>
          <p:cNvPr id="5" name="Picture 4">
            <a:extLst>
              <a:ext uri="{FF2B5EF4-FFF2-40B4-BE49-F238E27FC236}">
                <a16:creationId xmlns:a16="http://schemas.microsoft.com/office/drawing/2014/main" id="{3FF157CD-F4B6-FE0B-C42F-B95EA7648DC1}"/>
              </a:ext>
            </a:extLst>
          </p:cNvPr>
          <p:cNvPicPr>
            <a:picLocks noChangeAspect="1"/>
          </p:cNvPicPr>
          <p:nvPr/>
        </p:nvPicPr>
        <p:blipFill>
          <a:blip r:embed="rId3"/>
          <a:stretch>
            <a:fillRect/>
          </a:stretch>
        </p:blipFill>
        <p:spPr>
          <a:xfrm>
            <a:off x="4179119" y="4377882"/>
            <a:ext cx="7606482" cy="1765846"/>
          </a:xfrm>
          <a:prstGeom prst="rect">
            <a:avLst/>
          </a:prstGeom>
        </p:spPr>
      </p:pic>
      <p:sp>
        <p:nvSpPr>
          <p:cNvPr id="7" name="Text 0">
            <a:extLst>
              <a:ext uri="{FF2B5EF4-FFF2-40B4-BE49-F238E27FC236}">
                <a16:creationId xmlns:a16="http://schemas.microsoft.com/office/drawing/2014/main" id="{B07DBF59-3ADB-332C-2B50-989ED8C5DAB8}"/>
              </a:ext>
            </a:extLst>
          </p:cNvPr>
          <p:cNvSpPr>
            <a:spLocks noGrp="1"/>
          </p:cNvSpPr>
          <p:nvPr>
            <p:ph type="title"/>
          </p:nvPr>
        </p:nvSpPr>
        <p:spPr>
          <a:xfrm>
            <a:off x="514927" y="2273857"/>
            <a:ext cx="3429000" cy="2562225"/>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 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sp>
        <p:nvSpPr>
          <p:cNvPr id="8" name="TextBox 7">
            <a:extLst>
              <a:ext uri="{FF2B5EF4-FFF2-40B4-BE49-F238E27FC236}">
                <a16:creationId xmlns:a16="http://schemas.microsoft.com/office/drawing/2014/main" id="{09FB9CB7-C6B6-8CB0-1B71-27E88CA5B09A}"/>
              </a:ext>
            </a:extLst>
          </p:cNvPr>
          <p:cNvSpPr txBox="1"/>
          <p:nvPr/>
        </p:nvSpPr>
        <p:spPr>
          <a:xfrm>
            <a:off x="4784437" y="714272"/>
            <a:ext cx="5514109" cy="369332"/>
          </a:xfrm>
          <a:prstGeom prst="rect">
            <a:avLst/>
          </a:prstGeom>
          <a:noFill/>
        </p:spPr>
        <p:txBody>
          <a:bodyPr wrap="square" rtlCol="0">
            <a:spAutoFit/>
          </a:bodyPr>
          <a:lstStyle/>
          <a:p>
            <a:r>
              <a:rPr lang="en-US" b="1" dirty="0"/>
              <a:t>Best Model- Random Forest</a:t>
            </a:r>
            <a:endParaRPr lang="en-IN" b="1" dirty="0"/>
          </a:p>
        </p:txBody>
      </p:sp>
    </p:spTree>
    <p:extLst>
      <p:ext uri="{BB962C8B-B14F-4D97-AF65-F5344CB8AC3E}">
        <p14:creationId xmlns:p14="http://schemas.microsoft.com/office/powerpoint/2010/main" val="34914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996004-CB39-A98B-7219-45501ABCB961}"/>
              </a:ext>
            </a:extLst>
          </p:cNvPr>
          <p:cNvPicPr>
            <a:picLocks noGrp="1" noChangeAspect="1"/>
          </p:cNvPicPr>
          <p:nvPr>
            <p:ph idx="1"/>
          </p:nvPr>
        </p:nvPicPr>
        <p:blipFill>
          <a:blip r:embed="rId2"/>
          <a:stretch>
            <a:fillRect/>
          </a:stretch>
        </p:blipFill>
        <p:spPr>
          <a:xfrm>
            <a:off x="4553527" y="1294655"/>
            <a:ext cx="7058025" cy="3575651"/>
          </a:xfrm>
          <a:prstGeom prst="rect">
            <a:avLst/>
          </a:prstGeom>
        </p:spPr>
      </p:pic>
      <p:sp>
        <p:nvSpPr>
          <p:cNvPr id="7" name="Text 0">
            <a:extLst>
              <a:ext uri="{FF2B5EF4-FFF2-40B4-BE49-F238E27FC236}">
                <a16:creationId xmlns:a16="http://schemas.microsoft.com/office/drawing/2014/main" id="{FCA7AC8B-8AEE-0DEF-3365-866ADE62C85A}"/>
              </a:ext>
            </a:extLst>
          </p:cNvPr>
          <p:cNvSpPr>
            <a:spLocks noGrp="1"/>
          </p:cNvSpPr>
          <p:nvPr>
            <p:ph type="title"/>
          </p:nvPr>
        </p:nvSpPr>
        <p:spPr>
          <a:xfrm>
            <a:off x="404090" y="2308081"/>
            <a:ext cx="3616325" cy="2562225"/>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 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sp>
        <p:nvSpPr>
          <p:cNvPr id="9" name="TextBox 8">
            <a:extLst>
              <a:ext uri="{FF2B5EF4-FFF2-40B4-BE49-F238E27FC236}">
                <a16:creationId xmlns:a16="http://schemas.microsoft.com/office/drawing/2014/main" id="{05497888-E323-D813-BA1E-F21DFF915E4A}"/>
              </a:ext>
            </a:extLst>
          </p:cNvPr>
          <p:cNvSpPr txBox="1"/>
          <p:nvPr/>
        </p:nvSpPr>
        <p:spPr>
          <a:xfrm>
            <a:off x="4553527" y="646607"/>
            <a:ext cx="6096000" cy="369332"/>
          </a:xfrm>
          <a:prstGeom prst="rect">
            <a:avLst/>
          </a:prstGeom>
          <a:noFill/>
        </p:spPr>
        <p:txBody>
          <a:bodyPr wrap="square">
            <a:spAutoFit/>
          </a:bodyPr>
          <a:lstStyle/>
          <a:p>
            <a:r>
              <a:rPr lang="en-US" b="1" dirty="0"/>
              <a:t>Confusion Metrics for all the 8 models</a:t>
            </a:r>
            <a:endParaRPr lang="en-IN" b="1" dirty="0"/>
          </a:p>
        </p:txBody>
      </p:sp>
    </p:spTree>
    <p:extLst>
      <p:ext uri="{BB962C8B-B14F-4D97-AF65-F5344CB8AC3E}">
        <p14:creationId xmlns:p14="http://schemas.microsoft.com/office/powerpoint/2010/main" val="112919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044D-CCBC-6B7F-9FD8-5BCB67138E4E}"/>
              </a:ext>
            </a:extLst>
          </p:cNvPr>
          <p:cNvSpPr>
            <a:spLocks noGrp="1"/>
          </p:cNvSpPr>
          <p:nvPr>
            <p:ph type="title"/>
          </p:nvPr>
        </p:nvSpPr>
        <p:spPr>
          <a:xfrm>
            <a:off x="678881" y="701964"/>
            <a:ext cx="5107239" cy="514476"/>
          </a:xfrm>
        </p:spPr>
        <p:txBody>
          <a:bodyPr>
            <a:noAutofit/>
          </a:bodyPr>
          <a:lstStyle/>
          <a:p>
            <a:pPr>
              <a:lnSpc>
                <a:spcPts val="4450"/>
              </a:lnSpc>
            </a:pPr>
            <a:r>
              <a:rPr lang="en-US" sz="2500" dirty="0">
                <a:latin typeface="+mn-lt"/>
                <a:ea typeface="Roboto Slab" pitchFamily="34" charset="-122"/>
                <a:cs typeface="Roboto Slab" pitchFamily="34" charset="-120"/>
              </a:rPr>
              <a:t>Water Potability Prediction</a:t>
            </a:r>
            <a:endParaRPr lang="en-IN" sz="2500" dirty="0">
              <a:latin typeface="+mn-lt"/>
              <a:ea typeface="Roboto Slab" pitchFamily="34" charset="-122"/>
              <a:cs typeface="Roboto Slab" pitchFamily="34" charset="-120"/>
            </a:endParaRPr>
          </a:p>
        </p:txBody>
      </p:sp>
      <p:sp>
        <p:nvSpPr>
          <p:cNvPr id="3" name="Content Placeholder 2">
            <a:extLst>
              <a:ext uri="{FF2B5EF4-FFF2-40B4-BE49-F238E27FC236}">
                <a16:creationId xmlns:a16="http://schemas.microsoft.com/office/drawing/2014/main" id="{32FBC9E3-1FA0-AD55-7E1F-FF53DC67F539}"/>
              </a:ext>
            </a:extLst>
          </p:cNvPr>
          <p:cNvSpPr>
            <a:spLocks noGrp="1"/>
          </p:cNvSpPr>
          <p:nvPr>
            <p:ph idx="1"/>
          </p:nvPr>
        </p:nvSpPr>
        <p:spPr/>
        <p:txBody>
          <a:bodyPr>
            <a:normAutofit/>
          </a:bodyPr>
          <a:lstStyle/>
          <a:p>
            <a:pPr marL="0" indent="0">
              <a:buNone/>
            </a:pPr>
            <a:r>
              <a:rPr lang="en-US" dirty="0"/>
              <a:t>Project: AquaSafe AI — Smart Water Potability Prediction &amp; Filtration Solutions (Capstone)</a:t>
            </a:r>
          </a:p>
          <a:p>
            <a:pPr marL="0" indent="0">
              <a:buNone/>
            </a:pPr>
            <a:endParaRPr lang="en-US" dirty="0"/>
          </a:p>
          <a:p>
            <a:pPr marL="0" indent="0">
              <a:buNone/>
            </a:pPr>
            <a:r>
              <a:rPr lang="en-US" dirty="0"/>
              <a:t>Presenter: Shyama Bahuleyan, BIA</a:t>
            </a:r>
          </a:p>
          <a:p>
            <a:pPr marL="0" indent="0">
              <a:buNone/>
            </a:pPr>
            <a:endParaRPr lang="en-US" dirty="0"/>
          </a:p>
          <a:p>
            <a:pPr marL="0" indent="0">
              <a:buNone/>
            </a:pPr>
            <a:r>
              <a:rPr lang="en-US" dirty="0"/>
              <a:t>Audience: Customer, Manager, Lead, Team Members</a:t>
            </a:r>
          </a:p>
          <a:p>
            <a:pPr marL="0" indent="0">
              <a:buNone/>
            </a:pPr>
            <a:endParaRPr lang="en-US" dirty="0"/>
          </a:p>
          <a:p>
            <a:endParaRPr lang="en-IN" dirty="0"/>
          </a:p>
        </p:txBody>
      </p:sp>
      <p:pic>
        <p:nvPicPr>
          <p:cNvPr id="5" name="Picture 4">
            <a:extLst>
              <a:ext uri="{FF2B5EF4-FFF2-40B4-BE49-F238E27FC236}">
                <a16:creationId xmlns:a16="http://schemas.microsoft.com/office/drawing/2014/main" id="{BA04EF71-CC6E-0FA7-ADA4-DB286E0AA035}"/>
              </a:ext>
            </a:extLst>
          </p:cNvPr>
          <p:cNvPicPr>
            <a:picLocks noChangeAspect="1"/>
          </p:cNvPicPr>
          <p:nvPr/>
        </p:nvPicPr>
        <p:blipFill>
          <a:blip r:embed="rId2"/>
          <a:stretch>
            <a:fillRect/>
          </a:stretch>
        </p:blipFill>
        <p:spPr>
          <a:xfrm>
            <a:off x="6096000" y="438626"/>
            <a:ext cx="6096000" cy="5372894"/>
          </a:xfrm>
          <a:prstGeom prst="rect">
            <a:avLst/>
          </a:prstGeom>
        </p:spPr>
      </p:pic>
    </p:spTree>
    <p:extLst>
      <p:ext uri="{BB962C8B-B14F-4D97-AF65-F5344CB8AC3E}">
        <p14:creationId xmlns:p14="http://schemas.microsoft.com/office/powerpoint/2010/main" val="196363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4BAF7679-B5B8-7531-5A20-69F6A8A477D8}"/>
              </a:ext>
            </a:extLst>
          </p:cNvPr>
          <p:cNvPicPr>
            <a:picLocks noGrp="1" noChangeAspect="1"/>
          </p:cNvPicPr>
          <p:nvPr>
            <p:ph idx="1"/>
          </p:nvPr>
        </p:nvPicPr>
        <p:blipFill>
          <a:blip r:embed="rId2"/>
          <a:stretch>
            <a:fillRect/>
          </a:stretch>
        </p:blipFill>
        <p:spPr>
          <a:xfrm>
            <a:off x="4454525" y="694983"/>
            <a:ext cx="7058025" cy="5271183"/>
          </a:xfrm>
          <a:prstGeom prst="rect">
            <a:avLst/>
          </a:prstGeom>
        </p:spPr>
      </p:pic>
      <p:pic>
        <p:nvPicPr>
          <p:cNvPr id="23" name="Picture 22">
            <a:extLst>
              <a:ext uri="{FF2B5EF4-FFF2-40B4-BE49-F238E27FC236}">
                <a16:creationId xmlns:a16="http://schemas.microsoft.com/office/drawing/2014/main" id="{73BD2A30-5003-5362-3B07-A7EC582124F1}"/>
              </a:ext>
            </a:extLst>
          </p:cNvPr>
          <p:cNvPicPr>
            <a:picLocks noChangeAspect="1"/>
          </p:cNvPicPr>
          <p:nvPr/>
        </p:nvPicPr>
        <p:blipFill>
          <a:blip r:embed="rId3"/>
          <a:stretch>
            <a:fillRect/>
          </a:stretch>
        </p:blipFill>
        <p:spPr>
          <a:xfrm>
            <a:off x="6410037" y="2180067"/>
            <a:ext cx="5255179" cy="3924754"/>
          </a:xfrm>
          <a:prstGeom prst="rect">
            <a:avLst/>
          </a:prstGeom>
        </p:spPr>
      </p:pic>
      <p:sp>
        <p:nvSpPr>
          <p:cNvPr id="25" name="Text 0">
            <a:extLst>
              <a:ext uri="{FF2B5EF4-FFF2-40B4-BE49-F238E27FC236}">
                <a16:creationId xmlns:a16="http://schemas.microsoft.com/office/drawing/2014/main" id="{33B770A4-B94A-F915-3419-BFC7C078DB48}"/>
              </a:ext>
            </a:extLst>
          </p:cNvPr>
          <p:cNvSpPr>
            <a:spLocks noGrp="1"/>
          </p:cNvSpPr>
          <p:nvPr>
            <p:ph type="title"/>
          </p:nvPr>
        </p:nvSpPr>
        <p:spPr>
          <a:xfrm>
            <a:off x="404090" y="2308081"/>
            <a:ext cx="3616325" cy="2562225"/>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 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sp>
        <p:nvSpPr>
          <p:cNvPr id="26" name="TextBox 25">
            <a:extLst>
              <a:ext uri="{FF2B5EF4-FFF2-40B4-BE49-F238E27FC236}">
                <a16:creationId xmlns:a16="http://schemas.microsoft.com/office/drawing/2014/main" id="{29EAD7F0-49C6-2906-A56E-7BFB83AE336C}"/>
              </a:ext>
            </a:extLst>
          </p:cNvPr>
          <p:cNvSpPr txBox="1"/>
          <p:nvPr/>
        </p:nvSpPr>
        <p:spPr>
          <a:xfrm>
            <a:off x="4454525" y="325651"/>
            <a:ext cx="6096000" cy="369332"/>
          </a:xfrm>
          <a:prstGeom prst="rect">
            <a:avLst/>
          </a:prstGeom>
          <a:noFill/>
        </p:spPr>
        <p:txBody>
          <a:bodyPr wrap="square">
            <a:spAutoFit/>
          </a:bodyPr>
          <a:lstStyle/>
          <a:p>
            <a:r>
              <a:rPr lang="en-US" b="1" dirty="0"/>
              <a:t>Feature Importance of Best 4 models</a:t>
            </a:r>
            <a:endParaRPr lang="en-IN" b="1" dirty="0"/>
          </a:p>
        </p:txBody>
      </p:sp>
    </p:spTree>
    <p:extLst>
      <p:ext uri="{BB962C8B-B14F-4D97-AF65-F5344CB8AC3E}">
        <p14:creationId xmlns:p14="http://schemas.microsoft.com/office/powerpoint/2010/main" val="37504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A4944F4B-E50C-4202-0EC5-18E127EBCD42}"/>
              </a:ext>
            </a:extLst>
          </p:cNvPr>
          <p:cNvPicPr>
            <a:picLocks noGrp="1" noChangeAspect="1"/>
          </p:cNvPicPr>
          <p:nvPr>
            <p:ph idx="1"/>
          </p:nvPr>
        </p:nvPicPr>
        <p:blipFill>
          <a:blip r:embed="rId2"/>
          <a:stretch>
            <a:fillRect/>
          </a:stretch>
        </p:blipFill>
        <p:spPr>
          <a:xfrm>
            <a:off x="4454525" y="694983"/>
            <a:ext cx="7058025" cy="5271183"/>
          </a:xfrm>
          <a:prstGeom prst="rect">
            <a:avLst/>
          </a:prstGeom>
        </p:spPr>
      </p:pic>
      <p:pic>
        <p:nvPicPr>
          <p:cNvPr id="16" name="Picture 15">
            <a:extLst>
              <a:ext uri="{FF2B5EF4-FFF2-40B4-BE49-F238E27FC236}">
                <a16:creationId xmlns:a16="http://schemas.microsoft.com/office/drawing/2014/main" id="{0671ACA6-2156-A4EC-AF79-EA29E8FB0274}"/>
              </a:ext>
            </a:extLst>
          </p:cNvPr>
          <p:cNvPicPr>
            <a:picLocks noChangeAspect="1"/>
          </p:cNvPicPr>
          <p:nvPr/>
        </p:nvPicPr>
        <p:blipFill>
          <a:blip r:embed="rId3"/>
          <a:stretch>
            <a:fillRect/>
          </a:stretch>
        </p:blipFill>
        <p:spPr>
          <a:xfrm>
            <a:off x="6573116" y="2382981"/>
            <a:ext cx="5008213" cy="3740311"/>
          </a:xfrm>
          <a:prstGeom prst="rect">
            <a:avLst/>
          </a:prstGeom>
        </p:spPr>
      </p:pic>
      <p:sp>
        <p:nvSpPr>
          <p:cNvPr id="18" name="Text 0">
            <a:extLst>
              <a:ext uri="{FF2B5EF4-FFF2-40B4-BE49-F238E27FC236}">
                <a16:creationId xmlns:a16="http://schemas.microsoft.com/office/drawing/2014/main" id="{D39D138F-63CB-5466-663D-DA7906C2F876}"/>
              </a:ext>
            </a:extLst>
          </p:cNvPr>
          <p:cNvSpPr>
            <a:spLocks noGrp="1"/>
          </p:cNvSpPr>
          <p:nvPr>
            <p:ph type="title"/>
          </p:nvPr>
        </p:nvSpPr>
        <p:spPr>
          <a:xfrm>
            <a:off x="404090" y="2308081"/>
            <a:ext cx="3616325" cy="2562225"/>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 Prediction &amp; Filtration </a:t>
            </a:r>
            <a:br>
              <a:rPr lang="en-US" sz="2400" b="1" dirty="0">
                <a:latin typeface="Roboto Slab" pitchFamily="34" charset="0"/>
                <a:ea typeface="Roboto Slab" pitchFamily="34" charset="-122"/>
                <a:cs typeface="Roboto Slab" pitchFamily="34" charset="-120"/>
              </a:rPr>
            </a:br>
            <a:r>
              <a:rPr lang="en-US" sz="2400" b="1" dirty="0">
                <a:latin typeface="Roboto Slab" pitchFamily="34" charset="0"/>
                <a:ea typeface="Roboto Slab" pitchFamily="34" charset="-122"/>
                <a:cs typeface="Roboto Slab" pitchFamily="34" charset="-120"/>
              </a:rPr>
              <a:t>Solutions</a:t>
            </a:r>
            <a:endParaRPr lang="en-US" sz="2400" b="1" dirty="0"/>
          </a:p>
        </p:txBody>
      </p:sp>
      <p:sp>
        <p:nvSpPr>
          <p:cNvPr id="19" name="TextBox 18">
            <a:extLst>
              <a:ext uri="{FF2B5EF4-FFF2-40B4-BE49-F238E27FC236}">
                <a16:creationId xmlns:a16="http://schemas.microsoft.com/office/drawing/2014/main" id="{AAF64123-1823-0376-C2C8-318BFD7DAE19}"/>
              </a:ext>
            </a:extLst>
          </p:cNvPr>
          <p:cNvSpPr txBox="1"/>
          <p:nvPr/>
        </p:nvSpPr>
        <p:spPr>
          <a:xfrm>
            <a:off x="4454525" y="325651"/>
            <a:ext cx="6096000" cy="369332"/>
          </a:xfrm>
          <a:prstGeom prst="rect">
            <a:avLst/>
          </a:prstGeom>
          <a:noFill/>
        </p:spPr>
        <p:txBody>
          <a:bodyPr wrap="square">
            <a:spAutoFit/>
          </a:bodyPr>
          <a:lstStyle/>
          <a:p>
            <a:r>
              <a:rPr lang="en-US" b="1" dirty="0"/>
              <a:t>Feature Importance of Best 4 models</a:t>
            </a:r>
            <a:endParaRPr lang="en-IN" b="1" dirty="0"/>
          </a:p>
        </p:txBody>
      </p:sp>
    </p:spTree>
    <p:extLst>
      <p:ext uri="{BB962C8B-B14F-4D97-AF65-F5344CB8AC3E}">
        <p14:creationId xmlns:p14="http://schemas.microsoft.com/office/powerpoint/2010/main" val="293266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C66ABF3-2BED-A6BE-5D33-9F5FBE19DDD0}"/>
              </a:ext>
            </a:extLst>
          </p:cNvPr>
          <p:cNvPicPr>
            <a:picLocks noGrp="1" noChangeAspect="1"/>
          </p:cNvPicPr>
          <p:nvPr>
            <p:ph idx="1"/>
          </p:nvPr>
        </p:nvPicPr>
        <p:blipFill>
          <a:blip r:embed="rId2"/>
          <a:stretch>
            <a:fillRect/>
          </a:stretch>
        </p:blipFill>
        <p:spPr>
          <a:xfrm>
            <a:off x="4454525" y="1774303"/>
            <a:ext cx="7058025" cy="3112544"/>
          </a:xfrm>
          <a:prstGeom prst="rect">
            <a:avLst/>
          </a:prstGeom>
        </p:spPr>
      </p:pic>
      <p:sp>
        <p:nvSpPr>
          <p:cNvPr id="3" name="Title 2">
            <a:extLst>
              <a:ext uri="{FF2B5EF4-FFF2-40B4-BE49-F238E27FC236}">
                <a16:creationId xmlns:a16="http://schemas.microsoft.com/office/drawing/2014/main" id="{84752AB9-860E-E6DB-60AC-56FE13604BD1}"/>
              </a:ext>
            </a:extLst>
          </p:cNvPr>
          <p:cNvSpPr>
            <a:spLocks noGrp="1"/>
          </p:cNvSpPr>
          <p:nvPr>
            <p:ph type="title"/>
          </p:nvPr>
        </p:nvSpPr>
        <p:spPr/>
        <p:txBody>
          <a:bodyPr>
            <a:normAutofit/>
          </a:bodyPr>
          <a:lstStyle/>
          <a:p>
            <a:r>
              <a:rPr lang="en-IN" dirty="0"/>
              <a:t>Best Model: </a:t>
            </a:r>
            <a:r>
              <a:rPr lang="en-IN" sz="3600" dirty="0"/>
              <a:t>RandomForestClassifier</a:t>
            </a:r>
            <a:r>
              <a:rPr lang="en-IN" dirty="0"/>
              <a:t> (F1 Score: 0.5412) </a:t>
            </a:r>
          </a:p>
        </p:txBody>
      </p:sp>
    </p:spTree>
    <p:extLst>
      <p:ext uri="{BB962C8B-B14F-4D97-AF65-F5344CB8AC3E}">
        <p14:creationId xmlns:p14="http://schemas.microsoft.com/office/powerpoint/2010/main" val="79169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6D53DEC-BC39-6C9D-A9F6-45887349E205}"/>
              </a:ext>
            </a:extLst>
          </p:cNvPr>
          <p:cNvGrpSpPr/>
          <p:nvPr/>
        </p:nvGrpSpPr>
        <p:grpSpPr>
          <a:xfrm>
            <a:off x="66869" y="3229913"/>
            <a:ext cx="12058261" cy="1556926"/>
            <a:chOff x="45639" y="2815963"/>
            <a:chExt cx="12058261" cy="1556926"/>
          </a:xfrm>
        </p:grpSpPr>
        <p:sp>
          <p:nvSpPr>
            <p:cNvPr id="14" name="Shape 7">
              <a:extLst>
                <a:ext uri="{FF2B5EF4-FFF2-40B4-BE49-F238E27FC236}">
                  <a16:creationId xmlns:a16="http://schemas.microsoft.com/office/drawing/2014/main" id="{B4F4AA0F-8A9D-E0FD-11C9-7388D726D8A9}"/>
                </a:ext>
              </a:extLst>
            </p:cNvPr>
            <p:cNvSpPr>
              <a:spLocks/>
            </p:cNvSpPr>
            <p:nvPr/>
          </p:nvSpPr>
          <p:spPr>
            <a:xfrm>
              <a:off x="8248753" y="2815963"/>
              <a:ext cx="3842623" cy="1517094"/>
            </a:xfrm>
            <a:prstGeom prst="roundRect">
              <a:avLst>
                <a:gd name="adj" fmla="val 1794"/>
              </a:avLst>
            </a:prstGeom>
            <a:solidFill>
              <a:srgbClr val="3F4652"/>
            </a:solidFill>
            <a:ln/>
          </p:spPr>
          <p:txBody>
            <a:bodyPr/>
            <a:lstStyle/>
            <a:p>
              <a:endParaRPr lang="en-IN">
                <a:solidFill>
                  <a:schemeClr val="accent5">
                    <a:lumMod val="20000"/>
                    <a:lumOff val="80000"/>
                  </a:schemeClr>
                </a:solidFill>
              </a:endParaRPr>
            </a:p>
          </p:txBody>
        </p:sp>
        <p:sp>
          <p:nvSpPr>
            <p:cNvPr id="8" name="Shape 1">
              <a:extLst>
                <a:ext uri="{FF2B5EF4-FFF2-40B4-BE49-F238E27FC236}">
                  <a16:creationId xmlns:a16="http://schemas.microsoft.com/office/drawing/2014/main" id="{BF9A1DCA-E681-52B8-8655-950C84799A64}"/>
                </a:ext>
              </a:extLst>
            </p:cNvPr>
            <p:cNvSpPr>
              <a:spLocks/>
            </p:cNvSpPr>
            <p:nvPr/>
          </p:nvSpPr>
          <p:spPr>
            <a:xfrm>
              <a:off x="45639" y="2855795"/>
              <a:ext cx="3887867" cy="1517094"/>
            </a:xfrm>
            <a:prstGeom prst="roundRect">
              <a:avLst>
                <a:gd name="adj" fmla="val 1794"/>
              </a:avLst>
            </a:prstGeom>
            <a:solidFill>
              <a:srgbClr val="3F4652"/>
            </a:solidFill>
            <a:ln/>
          </p:spPr>
          <p:txBody>
            <a:bodyPr/>
            <a:lstStyle/>
            <a:p>
              <a:endParaRPr lang="en-IN">
                <a:solidFill>
                  <a:schemeClr val="accent5">
                    <a:lumMod val="20000"/>
                    <a:lumOff val="80000"/>
                  </a:schemeClr>
                </a:solidFill>
              </a:endParaRPr>
            </a:p>
          </p:txBody>
        </p:sp>
        <p:sp>
          <p:nvSpPr>
            <p:cNvPr id="9" name="Text 2">
              <a:extLst>
                <a:ext uri="{FF2B5EF4-FFF2-40B4-BE49-F238E27FC236}">
                  <a16:creationId xmlns:a16="http://schemas.microsoft.com/office/drawing/2014/main" id="{E787BD60-92BC-8D2E-D83D-454477FC4512}"/>
                </a:ext>
              </a:extLst>
            </p:cNvPr>
            <p:cNvSpPr>
              <a:spLocks/>
            </p:cNvSpPr>
            <p:nvPr/>
          </p:nvSpPr>
          <p:spPr>
            <a:xfrm>
              <a:off x="227090" y="3037246"/>
              <a:ext cx="3504962" cy="28348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750" dirty="0">
                  <a:solidFill>
                    <a:schemeClr val="accent5">
                      <a:lumMod val="20000"/>
                      <a:lumOff val="80000"/>
                    </a:schemeClr>
                  </a:solidFill>
                  <a:latin typeface="Roboto Slab" pitchFamily="34" charset="0"/>
                  <a:ea typeface="Roboto Slab" pitchFamily="34" charset="-122"/>
                  <a:cs typeface="Roboto Slab" pitchFamily="34" charset="-120"/>
                </a:rPr>
                <a:t>Random Forest — Best Performer</a:t>
              </a:r>
              <a:endParaRPr lang="en-US" sz="1750" dirty="0">
                <a:solidFill>
                  <a:schemeClr val="accent5">
                    <a:lumMod val="20000"/>
                    <a:lumOff val="80000"/>
                  </a:schemeClr>
                </a:solidFill>
              </a:endParaRPr>
            </a:p>
          </p:txBody>
        </p:sp>
        <p:sp>
          <p:nvSpPr>
            <p:cNvPr id="10" name="Text 3">
              <a:extLst>
                <a:ext uri="{FF2B5EF4-FFF2-40B4-BE49-F238E27FC236}">
                  <a16:creationId xmlns:a16="http://schemas.microsoft.com/office/drawing/2014/main" id="{DEF462C7-957E-5985-2171-C7306DBEE320}"/>
                </a:ext>
              </a:extLst>
            </p:cNvPr>
            <p:cNvSpPr>
              <a:spLocks/>
            </p:cNvSpPr>
            <p:nvPr/>
          </p:nvSpPr>
          <p:spPr>
            <a:xfrm>
              <a:off x="227090" y="3407769"/>
              <a:ext cx="3887867" cy="78366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400" dirty="0">
                  <a:solidFill>
                    <a:schemeClr val="accent5">
                      <a:lumMod val="20000"/>
                      <a:lumOff val="80000"/>
                    </a:schemeClr>
                  </a:solidFill>
                  <a:latin typeface="Roboto" pitchFamily="34" charset="0"/>
                  <a:ea typeface="Roboto" pitchFamily="34" charset="-122"/>
                  <a:cs typeface="Roboto" pitchFamily="34" charset="-120"/>
                </a:rPr>
                <a:t>Accuracy 67.4% · F1 55.1% · ROC‑AUC 65.1% — robust to outliers, handles class imbalance, captures nonlinear interactions.</a:t>
              </a:r>
              <a:endParaRPr lang="en-US" sz="1400" dirty="0">
                <a:solidFill>
                  <a:schemeClr val="accent5">
                    <a:lumMod val="20000"/>
                    <a:lumOff val="80000"/>
                  </a:schemeClr>
                </a:solidFill>
              </a:endParaRPr>
            </a:p>
          </p:txBody>
        </p:sp>
        <p:sp>
          <p:nvSpPr>
            <p:cNvPr id="16" name="Text 9">
              <a:extLst>
                <a:ext uri="{FF2B5EF4-FFF2-40B4-BE49-F238E27FC236}">
                  <a16:creationId xmlns:a16="http://schemas.microsoft.com/office/drawing/2014/main" id="{CE0817F3-5FDE-E71B-0AB2-FDE6176D7414}"/>
                </a:ext>
              </a:extLst>
            </p:cNvPr>
            <p:cNvSpPr>
              <a:spLocks/>
            </p:cNvSpPr>
            <p:nvPr/>
          </p:nvSpPr>
          <p:spPr>
            <a:xfrm>
              <a:off x="8405787" y="3381205"/>
              <a:ext cx="3698113" cy="5224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400" dirty="0">
                  <a:solidFill>
                    <a:schemeClr val="accent5">
                      <a:lumMod val="20000"/>
                      <a:lumOff val="80000"/>
                    </a:schemeClr>
                  </a:solidFill>
                  <a:latin typeface="Roboto" pitchFamily="34" charset="0"/>
                  <a:ea typeface="Roboto" pitchFamily="34" charset="-122"/>
                  <a:cs typeface="Roboto" pitchFamily="34" charset="-120"/>
                </a:rPr>
                <a:t>Accuracy 65.3% · F1 53.0% · ROC‑AUC 62.6% — fast training, interpretable feature importance.</a:t>
              </a:r>
              <a:endParaRPr lang="en-US" sz="1400" dirty="0">
                <a:solidFill>
                  <a:schemeClr val="accent5">
                    <a:lumMod val="20000"/>
                    <a:lumOff val="80000"/>
                  </a:schemeClr>
                </a:solidFill>
              </a:endParaRPr>
            </a:p>
          </p:txBody>
        </p:sp>
        <p:sp>
          <p:nvSpPr>
            <p:cNvPr id="25" name="Shape 1">
              <a:extLst>
                <a:ext uri="{FF2B5EF4-FFF2-40B4-BE49-F238E27FC236}">
                  <a16:creationId xmlns:a16="http://schemas.microsoft.com/office/drawing/2014/main" id="{750DC485-2546-E1E0-A276-BB6DCD6DD5DD}"/>
                </a:ext>
              </a:extLst>
            </p:cNvPr>
            <p:cNvSpPr>
              <a:spLocks/>
            </p:cNvSpPr>
            <p:nvPr/>
          </p:nvSpPr>
          <p:spPr>
            <a:xfrm>
              <a:off x="4189178" y="2844256"/>
              <a:ext cx="3887867" cy="1517094"/>
            </a:xfrm>
            <a:prstGeom prst="roundRect">
              <a:avLst>
                <a:gd name="adj" fmla="val 1794"/>
              </a:avLst>
            </a:prstGeom>
            <a:solidFill>
              <a:srgbClr val="3F4652"/>
            </a:solidFill>
            <a:ln/>
          </p:spPr>
          <p:txBody>
            <a:bodyPr/>
            <a:lstStyle/>
            <a:p>
              <a:endParaRPr lang="en-IN">
                <a:solidFill>
                  <a:schemeClr val="accent5">
                    <a:lumMod val="20000"/>
                    <a:lumOff val="80000"/>
                  </a:schemeClr>
                </a:solidFill>
              </a:endParaRPr>
            </a:p>
          </p:txBody>
        </p:sp>
        <p:sp>
          <p:nvSpPr>
            <p:cNvPr id="26" name="Text 5">
              <a:extLst>
                <a:ext uri="{FF2B5EF4-FFF2-40B4-BE49-F238E27FC236}">
                  <a16:creationId xmlns:a16="http://schemas.microsoft.com/office/drawing/2014/main" id="{45ED390F-0123-75E8-512B-65AE0F01519C}"/>
                </a:ext>
              </a:extLst>
            </p:cNvPr>
            <p:cNvSpPr>
              <a:spLocks/>
            </p:cNvSpPr>
            <p:nvPr/>
          </p:nvSpPr>
          <p:spPr>
            <a:xfrm>
              <a:off x="4321302" y="3014575"/>
              <a:ext cx="2268260" cy="28348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750" dirty="0">
                  <a:solidFill>
                    <a:schemeClr val="accent5">
                      <a:lumMod val="20000"/>
                      <a:lumOff val="80000"/>
                    </a:schemeClr>
                  </a:solidFill>
                  <a:latin typeface="Roboto Slab" pitchFamily="34" charset="0"/>
                  <a:ea typeface="Roboto Slab" pitchFamily="34" charset="-122"/>
                  <a:cs typeface="Roboto Slab" pitchFamily="34" charset="-120"/>
                </a:rPr>
                <a:t>Gradient Boosting</a:t>
              </a:r>
              <a:endParaRPr lang="en-US" sz="1750" dirty="0">
                <a:solidFill>
                  <a:schemeClr val="accent5">
                    <a:lumMod val="20000"/>
                    <a:lumOff val="80000"/>
                  </a:schemeClr>
                </a:solidFill>
              </a:endParaRPr>
            </a:p>
          </p:txBody>
        </p:sp>
        <p:sp>
          <p:nvSpPr>
            <p:cNvPr id="27" name="Text 6">
              <a:extLst>
                <a:ext uri="{FF2B5EF4-FFF2-40B4-BE49-F238E27FC236}">
                  <a16:creationId xmlns:a16="http://schemas.microsoft.com/office/drawing/2014/main" id="{2CCD457C-B9AD-9F38-3DF2-BE623AD7055E}"/>
                </a:ext>
              </a:extLst>
            </p:cNvPr>
            <p:cNvSpPr>
              <a:spLocks/>
            </p:cNvSpPr>
            <p:nvPr/>
          </p:nvSpPr>
          <p:spPr>
            <a:xfrm>
              <a:off x="4321302" y="3385098"/>
              <a:ext cx="3887986" cy="522446"/>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400" dirty="0">
                  <a:solidFill>
                    <a:schemeClr val="accent5">
                      <a:lumMod val="20000"/>
                      <a:lumOff val="80000"/>
                    </a:schemeClr>
                  </a:solidFill>
                  <a:latin typeface="Roboto" pitchFamily="34" charset="0"/>
                  <a:ea typeface="Roboto" pitchFamily="34" charset="-122"/>
                  <a:cs typeface="Roboto" pitchFamily="34" charset="-120"/>
                </a:rPr>
                <a:t>Accuracy 66.5% · F1 53.4% · ROC‑AUC 63.4% — strong generalization after tuning.</a:t>
              </a:r>
              <a:endParaRPr lang="en-US" sz="1400" dirty="0">
                <a:solidFill>
                  <a:schemeClr val="accent5">
                    <a:lumMod val="20000"/>
                    <a:lumOff val="80000"/>
                  </a:schemeClr>
                </a:solidFill>
              </a:endParaRPr>
            </a:p>
          </p:txBody>
        </p:sp>
      </p:grpSp>
      <p:sp>
        <p:nvSpPr>
          <p:cNvPr id="32" name="Title 37">
            <a:extLst>
              <a:ext uri="{FF2B5EF4-FFF2-40B4-BE49-F238E27FC236}">
                <a16:creationId xmlns:a16="http://schemas.microsoft.com/office/drawing/2014/main" id="{B8B27450-F25B-5743-7402-3C5061615705}"/>
              </a:ext>
            </a:extLst>
          </p:cNvPr>
          <p:cNvSpPr>
            <a:spLocks noGrp="1"/>
          </p:cNvSpPr>
          <p:nvPr>
            <p:ph type="title"/>
          </p:nvPr>
        </p:nvSpPr>
        <p:spPr>
          <a:xfrm>
            <a:off x="611188" y="184150"/>
            <a:ext cx="10833100" cy="612775"/>
          </a:xfrm>
        </p:spPr>
        <p:txBody>
          <a:bodyPr>
            <a:normAutofit/>
          </a:bodyPr>
          <a:lstStyle/>
          <a:p>
            <a:r>
              <a:rPr lang="en-US" sz="3600" dirty="0"/>
              <a:t>Smart Water Potability Prediction &amp; Filtration Solutions</a:t>
            </a:r>
            <a:endParaRPr lang="en-IN" dirty="0"/>
          </a:p>
        </p:txBody>
      </p:sp>
      <p:grpSp>
        <p:nvGrpSpPr>
          <p:cNvPr id="33" name="Group 32">
            <a:extLst>
              <a:ext uri="{FF2B5EF4-FFF2-40B4-BE49-F238E27FC236}">
                <a16:creationId xmlns:a16="http://schemas.microsoft.com/office/drawing/2014/main" id="{B7D4A79A-6150-A98E-8638-086BD0BBD887}"/>
              </a:ext>
            </a:extLst>
          </p:cNvPr>
          <p:cNvGrpSpPr/>
          <p:nvPr/>
        </p:nvGrpSpPr>
        <p:grpSpPr>
          <a:xfrm>
            <a:off x="37110" y="959409"/>
            <a:ext cx="12192000" cy="5207669"/>
            <a:chOff x="37110" y="959409"/>
            <a:chExt cx="12192000" cy="5207669"/>
          </a:xfrm>
        </p:grpSpPr>
        <p:pic>
          <p:nvPicPr>
            <p:cNvPr id="5" name="Image 0">
              <a:extLst>
                <a:ext uri="{FF2B5EF4-FFF2-40B4-BE49-F238E27FC236}">
                  <a16:creationId xmlns:a16="http://schemas.microsoft.com/office/drawing/2014/main" id="{007493F8-156A-A322-C454-C642985DC776}"/>
                </a:ext>
              </a:extLst>
            </p:cNvPr>
            <p:cNvPicPr>
              <a:picLocks noChangeAspect="1"/>
            </p:cNvPicPr>
            <p:nvPr/>
          </p:nvPicPr>
          <p:blipFill>
            <a:blip r:embed="rId2"/>
            <a:stretch>
              <a:fillRect/>
            </a:stretch>
          </p:blipFill>
          <p:spPr>
            <a:xfrm>
              <a:off x="37110" y="959409"/>
              <a:ext cx="12192000" cy="1890216"/>
            </a:xfrm>
            <a:prstGeom prst="rect">
              <a:avLst/>
            </a:prstGeom>
          </p:spPr>
        </p:pic>
        <p:sp>
          <p:nvSpPr>
            <p:cNvPr id="7" name="Text 0">
              <a:extLst>
                <a:ext uri="{FF2B5EF4-FFF2-40B4-BE49-F238E27FC236}">
                  <a16:creationId xmlns:a16="http://schemas.microsoft.com/office/drawing/2014/main" id="{0E87355D-1F79-0558-DE92-CD8E2B4BDB4A}"/>
                </a:ext>
              </a:extLst>
            </p:cNvPr>
            <p:cNvSpPr/>
            <p:nvPr/>
          </p:nvSpPr>
          <p:spPr>
            <a:xfrm>
              <a:off x="62704" y="2787206"/>
              <a:ext cx="6017300" cy="4536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550"/>
                </a:lnSpc>
                <a:buNone/>
              </a:pPr>
              <a:r>
                <a:rPr lang="en-US" sz="2500" b="1" dirty="0">
                  <a:ea typeface="Roboto Slab" pitchFamily="34" charset="-122"/>
                  <a:cs typeface="Roboto Slab" pitchFamily="34" charset="-120"/>
                </a:rPr>
                <a:t>Model Performance &amp; Top Methods</a:t>
              </a:r>
              <a:endParaRPr lang="en-US" sz="2500" b="1" dirty="0"/>
            </a:p>
          </p:txBody>
        </p:sp>
        <p:sp>
          <p:nvSpPr>
            <p:cNvPr id="17" name="Shape 10">
              <a:extLst>
                <a:ext uri="{FF2B5EF4-FFF2-40B4-BE49-F238E27FC236}">
                  <a16:creationId xmlns:a16="http://schemas.microsoft.com/office/drawing/2014/main" id="{83D78D8D-FDC7-1E96-7267-9941EA19D860}"/>
                </a:ext>
              </a:extLst>
            </p:cNvPr>
            <p:cNvSpPr/>
            <p:nvPr/>
          </p:nvSpPr>
          <p:spPr>
            <a:xfrm>
              <a:off x="59930" y="4849901"/>
              <a:ext cx="12146361" cy="1317177"/>
            </a:xfrm>
            <a:prstGeom prst="roundRect">
              <a:avLst>
                <a:gd name="adj" fmla="val 4044"/>
              </a:avLst>
            </a:prstGeom>
            <a:solidFill>
              <a:srgbClr val="082545"/>
            </a:solidFill>
            <a:ln/>
          </p:spPr>
          <p:txBody>
            <a:bodyPr/>
            <a:lstStyle/>
            <a:p>
              <a:endParaRPr lang="en-IN"/>
            </a:p>
          </p:txBody>
        </p:sp>
        <p:pic>
          <p:nvPicPr>
            <p:cNvPr id="18" name="Image 1">
              <a:extLst>
                <a:ext uri="{FF2B5EF4-FFF2-40B4-BE49-F238E27FC236}">
                  <a16:creationId xmlns:a16="http://schemas.microsoft.com/office/drawing/2014/main" id="{FEA281DB-2CE2-0595-910A-37258ECBB8EB}"/>
                </a:ext>
              </a:extLst>
            </p:cNvPr>
            <p:cNvPicPr>
              <a:picLocks noChangeAspect="1"/>
            </p:cNvPicPr>
            <p:nvPr/>
          </p:nvPicPr>
          <p:blipFill>
            <a:blip r:embed="rId3"/>
            <a:stretch>
              <a:fillRect/>
            </a:stretch>
          </p:blipFill>
          <p:spPr>
            <a:xfrm>
              <a:off x="312005" y="5101653"/>
              <a:ext cx="226814" cy="181451"/>
            </a:xfrm>
            <a:prstGeom prst="rect">
              <a:avLst/>
            </a:prstGeom>
          </p:spPr>
        </p:pic>
        <p:sp>
          <p:nvSpPr>
            <p:cNvPr id="19" name="Text 11">
              <a:extLst>
                <a:ext uri="{FF2B5EF4-FFF2-40B4-BE49-F238E27FC236}">
                  <a16:creationId xmlns:a16="http://schemas.microsoft.com/office/drawing/2014/main" id="{32678067-24F0-36C2-AE96-09083662C0FA}"/>
                </a:ext>
              </a:extLst>
            </p:cNvPr>
            <p:cNvSpPr/>
            <p:nvPr/>
          </p:nvSpPr>
          <p:spPr>
            <a:xfrm>
              <a:off x="678884" y="5021881"/>
              <a:ext cx="10697658" cy="2612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400" dirty="0">
                  <a:solidFill>
                    <a:srgbClr val="FFFFFF"/>
                  </a:solidFill>
                  <a:latin typeface="Roboto" pitchFamily="34" charset="0"/>
                  <a:ea typeface="Roboto" pitchFamily="34" charset="-122"/>
                  <a:cs typeface="Roboto" pitchFamily="34" charset="-120"/>
                </a:rPr>
                <a:t>Practical takeaway: Random Forest performs best due to:</a:t>
              </a:r>
            </a:p>
            <a:p>
              <a:pPr marL="0" indent="0" algn="l">
                <a:lnSpc>
                  <a:spcPts val="2050"/>
                </a:lnSpc>
                <a:buNone/>
              </a:pPr>
              <a:r>
                <a:rPr lang="en-US" sz="1400" dirty="0">
                  <a:solidFill>
                    <a:srgbClr val="FFFFFF"/>
                  </a:solidFill>
                  <a:latin typeface="Roboto" pitchFamily="34" charset="0"/>
                  <a:ea typeface="Roboto" pitchFamily="34" charset="-122"/>
                  <a:cs typeface="Roboto" pitchFamily="34" charset="-120"/>
                </a:rPr>
                <a:t>   • Handles imbalanced data well</a:t>
              </a:r>
            </a:p>
            <a:p>
              <a:pPr marL="0" indent="0" algn="l">
                <a:lnSpc>
                  <a:spcPts val="2050"/>
                </a:lnSpc>
                <a:buNone/>
              </a:pPr>
              <a:r>
                <a:rPr lang="en-US" sz="1400" dirty="0">
                  <a:solidFill>
                    <a:srgbClr val="FFFFFF"/>
                  </a:solidFill>
                  <a:latin typeface="Roboto" pitchFamily="34" charset="0"/>
                  <a:ea typeface="Roboto" pitchFamily="34" charset="-122"/>
                  <a:cs typeface="Roboto" pitchFamily="34" charset="-120"/>
                </a:rPr>
                <a:t>   • Robust to outliers</a:t>
              </a:r>
            </a:p>
            <a:p>
              <a:pPr marL="0" indent="0" algn="l">
                <a:lnSpc>
                  <a:spcPts val="2050"/>
                </a:lnSpc>
                <a:buNone/>
              </a:pPr>
              <a:r>
                <a:rPr lang="en-US" sz="1400" dirty="0">
                  <a:solidFill>
                    <a:srgbClr val="FFFFFF"/>
                  </a:solidFill>
                  <a:latin typeface="Roboto" pitchFamily="34" charset="0"/>
                  <a:ea typeface="Roboto" pitchFamily="34" charset="-122"/>
                  <a:cs typeface="Roboto" pitchFamily="34" charset="-120"/>
                </a:rPr>
                <a:t>   • Captures complex feature interactions.</a:t>
              </a:r>
              <a:endParaRPr lang="en-US" sz="1400" dirty="0"/>
            </a:p>
          </p:txBody>
        </p:sp>
        <p:sp>
          <p:nvSpPr>
            <p:cNvPr id="15" name="Text 8">
              <a:extLst>
                <a:ext uri="{FF2B5EF4-FFF2-40B4-BE49-F238E27FC236}">
                  <a16:creationId xmlns:a16="http://schemas.microsoft.com/office/drawing/2014/main" id="{5C308A62-0160-0062-A01A-53D8014F65B4}"/>
                </a:ext>
              </a:extLst>
            </p:cNvPr>
            <p:cNvSpPr>
              <a:spLocks/>
            </p:cNvSpPr>
            <p:nvPr/>
          </p:nvSpPr>
          <p:spPr>
            <a:xfrm>
              <a:off x="8405787" y="3406366"/>
              <a:ext cx="2157488" cy="28348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750" dirty="0">
                  <a:solidFill>
                    <a:schemeClr val="accent5">
                      <a:lumMod val="20000"/>
                      <a:lumOff val="80000"/>
                    </a:schemeClr>
                  </a:solidFill>
                  <a:latin typeface="Roboto Slab" pitchFamily="34" charset="0"/>
                  <a:ea typeface="Roboto Slab" pitchFamily="34" charset="-122"/>
                  <a:cs typeface="Roboto Slab" pitchFamily="34" charset="-120"/>
                </a:rPr>
                <a:t>XGBoost</a:t>
              </a:r>
              <a:endParaRPr lang="en-US" sz="1750" dirty="0">
                <a:solidFill>
                  <a:schemeClr val="accent5">
                    <a:lumMod val="20000"/>
                    <a:lumOff val="80000"/>
                  </a:schemeClr>
                </a:solidFill>
              </a:endParaRPr>
            </a:p>
          </p:txBody>
        </p:sp>
      </p:grpSp>
    </p:spTree>
    <p:extLst>
      <p:ext uri="{BB962C8B-B14F-4D97-AF65-F5344CB8AC3E}">
        <p14:creationId xmlns:p14="http://schemas.microsoft.com/office/powerpoint/2010/main" val="4168829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BFBD874-CB36-DD18-91CA-D4AB771FFE5A}"/>
              </a:ext>
            </a:extLst>
          </p:cNvPr>
          <p:cNvSpPr/>
          <p:nvPr/>
        </p:nvSpPr>
        <p:spPr>
          <a:xfrm>
            <a:off x="252393" y="1021521"/>
            <a:ext cx="7687747" cy="5103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000"/>
              </a:lnSpc>
              <a:buNone/>
            </a:pPr>
            <a:r>
              <a:rPr lang="en-US" sz="2500" dirty="0">
                <a:ea typeface="Roboto Slab" pitchFamily="34" charset="-122"/>
                <a:cs typeface="Roboto Slab" pitchFamily="34" charset="-120"/>
              </a:rPr>
              <a:t>Top Predictive Features (by importance)</a:t>
            </a:r>
            <a:endParaRPr lang="en-US" sz="2500" dirty="0"/>
          </a:p>
        </p:txBody>
      </p:sp>
      <p:grpSp>
        <p:nvGrpSpPr>
          <p:cNvPr id="34" name="Group 33">
            <a:extLst>
              <a:ext uri="{FF2B5EF4-FFF2-40B4-BE49-F238E27FC236}">
                <a16:creationId xmlns:a16="http://schemas.microsoft.com/office/drawing/2014/main" id="{BDC06F86-E3F8-58E9-806E-2FC71842468D}"/>
              </a:ext>
            </a:extLst>
          </p:cNvPr>
          <p:cNvGrpSpPr/>
          <p:nvPr/>
        </p:nvGrpSpPr>
        <p:grpSpPr>
          <a:xfrm>
            <a:off x="252393" y="1631028"/>
            <a:ext cx="11939607" cy="4463982"/>
            <a:chOff x="147240" y="1344701"/>
            <a:chExt cx="11939607" cy="4463982"/>
          </a:xfrm>
        </p:grpSpPr>
        <p:sp>
          <p:nvSpPr>
            <p:cNvPr id="30" name="Shape 1">
              <a:extLst>
                <a:ext uri="{FF2B5EF4-FFF2-40B4-BE49-F238E27FC236}">
                  <a16:creationId xmlns:a16="http://schemas.microsoft.com/office/drawing/2014/main" id="{6CE18BC6-CBE4-57D4-5A74-63DE800A01D8}"/>
                </a:ext>
              </a:extLst>
            </p:cNvPr>
            <p:cNvSpPr/>
            <p:nvPr/>
          </p:nvSpPr>
          <p:spPr>
            <a:xfrm>
              <a:off x="7979020" y="1389755"/>
              <a:ext cx="3727371" cy="1827130"/>
            </a:xfrm>
            <a:prstGeom prst="roundRect">
              <a:avLst>
                <a:gd name="adj" fmla="val 1794"/>
              </a:avLst>
            </a:prstGeom>
            <a:solidFill>
              <a:srgbClr val="3F4652"/>
            </a:solidFill>
            <a:ln/>
          </p:spPr>
          <p:txBody>
            <a:bodyPr/>
            <a:lstStyle/>
            <a:p>
              <a:endParaRPr lang="en-IN"/>
            </a:p>
          </p:txBody>
        </p:sp>
        <p:grpSp>
          <p:nvGrpSpPr>
            <p:cNvPr id="33" name="Group 32">
              <a:extLst>
                <a:ext uri="{FF2B5EF4-FFF2-40B4-BE49-F238E27FC236}">
                  <a16:creationId xmlns:a16="http://schemas.microsoft.com/office/drawing/2014/main" id="{90273CF2-6A7C-E827-6536-8EE0BC4889E0}"/>
                </a:ext>
              </a:extLst>
            </p:cNvPr>
            <p:cNvGrpSpPr/>
            <p:nvPr/>
          </p:nvGrpSpPr>
          <p:grpSpPr>
            <a:xfrm>
              <a:off x="147240" y="1344701"/>
              <a:ext cx="11939607" cy="4463982"/>
              <a:chOff x="147240" y="1344701"/>
              <a:chExt cx="11939607" cy="4463982"/>
            </a:xfrm>
          </p:grpSpPr>
          <p:sp>
            <p:nvSpPr>
              <p:cNvPr id="32" name="Shape 1">
                <a:extLst>
                  <a:ext uri="{FF2B5EF4-FFF2-40B4-BE49-F238E27FC236}">
                    <a16:creationId xmlns:a16="http://schemas.microsoft.com/office/drawing/2014/main" id="{410BDBAD-1518-C97D-FFAF-F50E6A120AB6}"/>
                  </a:ext>
                </a:extLst>
              </p:cNvPr>
              <p:cNvSpPr/>
              <p:nvPr/>
            </p:nvSpPr>
            <p:spPr>
              <a:xfrm>
                <a:off x="6049577" y="3981553"/>
                <a:ext cx="6004419" cy="1827130"/>
              </a:xfrm>
              <a:prstGeom prst="roundRect">
                <a:avLst>
                  <a:gd name="adj" fmla="val 1794"/>
                </a:avLst>
              </a:prstGeom>
              <a:solidFill>
                <a:srgbClr val="3F4652"/>
              </a:solidFill>
              <a:ln/>
            </p:spPr>
            <p:txBody>
              <a:bodyPr/>
              <a:lstStyle/>
              <a:p>
                <a:endParaRPr lang="en-IN"/>
              </a:p>
            </p:txBody>
          </p:sp>
          <p:sp>
            <p:nvSpPr>
              <p:cNvPr id="31" name="Shape 1">
                <a:extLst>
                  <a:ext uri="{FF2B5EF4-FFF2-40B4-BE49-F238E27FC236}">
                    <a16:creationId xmlns:a16="http://schemas.microsoft.com/office/drawing/2014/main" id="{68BD9F99-7121-DF72-1046-FCBF2DC2763F}"/>
                  </a:ext>
                </a:extLst>
              </p:cNvPr>
              <p:cNvSpPr/>
              <p:nvPr/>
            </p:nvSpPr>
            <p:spPr>
              <a:xfrm>
                <a:off x="148346" y="3966400"/>
                <a:ext cx="5799871" cy="1827130"/>
              </a:xfrm>
              <a:prstGeom prst="roundRect">
                <a:avLst>
                  <a:gd name="adj" fmla="val 1794"/>
                </a:avLst>
              </a:prstGeom>
              <a:solidFill>
                <a:srgbClr val="3F4652"/>
              </a:solidFill>
              <a:ln/>
            </p:spPr>
            <p:txBody>
              <a:bodyPr/>
              <a:lstStyle/>
              <a:p>
                <a:endParaRPr lang="en-IN"/>
              </a:p>
            </p:txBody>
          </p:sp>
          <p:sp>
            <p:nvSpPr>
              <p:cNvPr id="29" name="Shape 1">
                <a:extLst>
                  <a:ext uri="{FF2B5EF4-FFF2-40B4-BE49-F238E27FC236}">
                    <a16:creationId xmlns:a16="http://schemas.microsoft.com/office/drawing/2014/main" id="{0DEB6355-B923-ABA8-F07C-EE0BDB3DFB26}"/>
                  </a:ext>
                </a:extLst>
              </p:cNvPr>
              <p:cNvSpPr/>
              <p:nvPr/>
            </p:nvSpPr>
            <p:spPr>
              <a:xfrm>
                <a:off x="4121838" y="1387899"/>
                <a:ext cx="3727371" cy="1827130"/>
              </a:xfrm>
              <a:prstGeom prst="roundRect">
                <a:avLst>
                  <a:gd name="adj" fmla="val 1794"/>
                </a:avLst>
              </a:prstGeom>
              <a:solidFill>
                <a:srgbClr val="3F4652"/>
              </a:solidFill>
              <a:ln/>
            </p:spPr>
            <p:txBody>
              <a:bodyPr/>
              <a:lstStyle/>
              <a:p>
                <a:endParaRPr lang="en-IN"/>
              </a:p>
            </p:txBody>
          </p:sp>
          <p:sp>
            <p:nvSpPr>
              <p:cNvPr id="28" name="Shape 1">
                <a:extLst>
                  <a:ext uri="{FF2B5EF4-FFF2-40B4-BE49-F238E27FC236}">
                    <a16:creationId xmlns:a16="http://schemas.microsoft.com/office/drawing/2014/main" id="{96CA2B2D-C91C-1E9B-2DAA-0F62C93FFCDF}"/>
                  </a:ext>
                </a:extLst>
              </p:cNvPr>
              <p:cNvSpPr/>
              <p:nvPr/>
            </p:nvSpPr>
            <p:spPr>
              <a:xfrm>
                <a:off x="148346" y="1396795"/>
                <a:ext cx="3727371" cy="1827130"/>
              </a:xfrm>
              <a:prstGeom prst="roundRect">
                <a:avLst>
                  <a:gd name="adj" fmla="val 1794"/>
                </a:avLst>
              </a:prstGeom>
              <a:solidFill>
                <a:srgbClr val="3F4652"/>
              </a:solidFill>
              <a:ln/>
            </p:spPr>
            <p:txBody>
              <a:bodyPr/>
              <a:lstStyle/>
              <a:p>
                <a:endParaRPr lang="en-IN"/>
              </a:p>
            </p:txBody>
          </p:sp>
          <p:pic>
            <p:nvPicPr>
              <p:cNvPr id="5" name="Image 0">
                <a:extLst>
                  <a:ext uri="{FF2B5EF4-FFF2-40B4-BE49-F238E27FC236}">
                    <a16:creationId xmlns:a16="http://schemas.microsoft.com/office/drawing/2014/main" id="{7B4FAA33-D528-B6DD-DAFC-130C7B55F701}"/>
                  </a:ext>
                </a:extLst>
              </p:cNvPr>
              <p:cNvPicPr>
                <a:picLocks noChangeAspect="1"/>
              </p:cNvPicPr>
              <p:nvPr/>
            </p:nvPicPr>
            <p:blipFill>
              <a:blip r:embed="rId2"/>
              <a:stretch>
                <a:fillRect/>
              </a:stretch>
            </p:blipFill>
            <p:spPr>
              <a:xfrm>
                <a:off x="154265" y="1344701"/>
                <a:ext cx="3727371" cy="80669"/>
              </a:xfrm>
              <a:prstGeom prst="rect">
                <a:avLst/>
              </a:prstGeom>
            </p:spPr>
          </p:pic>
          <p:sp>
            <p:nvSpPr>
              <p:cNvPr id="6" name="Text 3">
                <a:extLst>
                  <a:ext uri="{FF2B5EF4-FFF2-40B4-BE49-F238E27FC236}">
                    <a16:creationId xmlns:a16="http://schemas.microsoft.com/office/drawing/2014/main" id="{682202A8-4D4E-1569-3503-B2B07043775D}"/>
                  </a:ext>
                </a:extLst>
              </p:cNvPr>
              <p:cNvSpPr/>
              <p:nvPr/>
            </p:nvSpPr>
            <p:spPr>
              <a:xfrm>
                <a:off x="1384104" y="1535503"/>
                <a:ext cx="2551748" cy="3188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pH — 18.2%</a:t>
                </a:r>
                <a:endParaRPr lang="en-US" sz="2000" dirty="0"/>
              </a:p>
            </p:txBody>
          </p:sp>
          <p:sp>
            <p:nvSpPr>
              <p:cNvPr id="7" name="Text 4">
                <a:extLst>
                  <a:ext uri="{FF2B5EF4-FFF2-40B4-BE49-F238E27FC236}">
                    <a16:creationId xmlns:a16="http://schemas.microsoft.com/office/drawing/2014/main" id="{5D16F991-80C8-BCE1-ACE0-6EBE5BEA5771}"/>
                  </a:ext>
                </a:extLst>
              </p:cNvPr>
              <p:cNvSpPr/>
              <p:nvPr/>
            </p:nvSpPr>
            <p:spPr>
              <a:xfrm>
                <a:off x="312485" y="2011860"/>
                <a:ext cx="3771186" cy="93083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600" dirty="0">
                    <a:solidFill>
                      <a:srgbClr val="D6E5EF"/>
                    </a:solidFill>
                    <a:latin typeface="Roboto" pitchFamily="34" charset="0"/>
                    <a:ea typeface="Roboto" pitchFamily="34" charset="-122"/>
                    <a:cs typeface="Roboto" pitchFamily="34" charset="-120"/>
                  </a:rPr>
                  <a:t>Primary indicator of acidity/alkalinity; large impact on microbial survival and chemical speciation.</a:t>
                </a:r>
                <a:endParaRPr lang="en-US" sz="1600" dirty="0"/>
              </a:p>
            </p:txBody>
          </p:sp>
          <p:pic>
            <p:nvPicPr>
              <p:cNvPr id="9" name="Image 2">
                <a:extLst>
                  <a:ext uri="{FF2B5EF4-FFF2-40B4-BE49-F238E27FC236}">
                    <a16:creationId xmlns:a16="http://schemas.microsoft.com/office/drawing/2014/main" id="{7FA480C0-8EA2-50D3-5EEE-C294F57F2D0B}"/>
                  </a:ext>
                </a:extLst>
              </p:cNvPr>
              <p:cNvPicPr>
                <a:picLocks noChangeAspect="1"/>
              </p:cNvPicPr>
              <p:nvPr/>
            </p:nvPicPr>
            <p:blipFill>
              <a:blip r:embed="rId2"/>
              <a:stretch>
                <a:fillRect/>
              </a:stretch>
            </p:blipFill>
            <p:spPr>
              <a:xfrm>
                <a:off x="4122464" y="1347257"/>
                <a:ext cx="3726745" cy="80653"/>
              </a:xfrm>
              <a:prstGeom prst="rect">
                <a:avLst/>
              </a:prstGeom>
            </p:spPr>
          </p:pic>
          <p:sp>
            <p:nvSpPr>
              <p:cNvPr id="10" name="Text 7">
                <a:extLst>
                  <a:ext uri="{FF2B5EF4-FFF2-40B4-BE49-F238E27FC236}">
                    <a16:creationId xmlns:a16="http://schemas.microsoft.com/office/drawing/2014/main" id="{9B459474-B5CD-AE0A-9668-A8222D235888}"/>
                  </a:ext>
                </a:extLst>
              </p:cNvPr>
              <p:cNvSpPr/>
              <p:nvPr/>
            </p:nvSpPr>
            <p:spPr>
              <a:xfrm>
                <a:off x="4991077" y="1570129"/>
                <a:ext cx="2551748" cy="3188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Hardness — 15.7%</a:t>
                </a:r>
                <a:endParaRPr lang="en-US" sz="2000" dirty="0"/>
              </a:p>
            </p:txBody>
          </p:sp>
          <p:sp>
            <p:nvSpPr>
              <p:cNvPr id="11" name="Text 8">
                <a:extLst>
                  <a:ext uri="{FF2B5EF4-FFF2-40B4-BE49-F238E27FC236}">
                    <a16:creationId xmlns:a16="http://schemas.microsoft.com/office/drawing/2014/main" id="{A34663D2-56DF-9A60-E89C-FB5106B3ACED}"/>
                  </a:ext>
                </a:extLst>
              </p:cNvPr>
              <p:cNvSpPr/>
              <p:nvPr/>
            </p:nvSpPr>
            <p:spPr>
              <a:xfrm>
                <a:off x="4213633" y="1989195"/>
                <a:ext cx="3771305" cy="93083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600" dirty="0">
                    <a:solidFill>
                      <a:srgbClr val="D6E5EF"/>
                    </a:solidFill>
                    <a:latin typeface="Roboto" pitchFamily="34" charset="0"/>
                    <a:ea typeface="Roboto" pitchFamily="34" charset="-122"/>
                    <a:cs typeface="Roboto" pitchFamily="34" charset="-120"/>
                  </a:rPr>
                  <a:t>Calcium &amp; magnesium levels influence scaling and suitability for certain processes.</a:t>
                </a:r>
                <a:endParaRPr lang="en-US" sz="1600" dirty="0"/>
              </a:p>
            </p:txBody>
          </p:sp>
          <p:pic>
            <p:nvPicPr>
              <p:cNvPr id="13" name="Image 4">
                <a:extLst>
                  <a:ext uri="{FF2B5EF4-FFF2-40B4-BE49-F238E27FC236}">
                    <a16:creationId xmlns:a16="http://schemas.microsoft.com/office/drawing/2014/main" id="{28693D5B-5C04-E292-BBBF-CB09CE234225}"/>
                  </a:ext>
                </a:extLst>
              </p:cNvPr>
              <p:cNvPicPr>
                <a:picLocks noChangeAspect="1"/>
              </p:cNvPicPr>
              <p:nvPr/>
            </p:nvPicPr>
            <p:blipFill>
              <a:blip r:embed="rId2"/>
              <a:stretch>
                <a:fillRect/>
              </a:stretch>
            </p:blipFill>
            <p:spPr>
              <a:xfrm>
                <a:off x="7975703" y="1358962"/>
                <a:ext cx="3721452" cy="80538"/>
              </a:xfrm>
              <a:prstGeom prst="rect">
                <a:avLst/>
              </a:prstGeom>
            </p:spPr>
          </p:pic>
          <p:sp>
            <p:nvSpPr>
              <p:cNvPr id="14" name="Text 11">
                <a:extLst>
                  <a:ext uri="{FF2B5EF4-FFF2-40B4-BE49-F238E27FC236}">
                    <a16:creationId xmlns:a16="http://schemas.microsoft.com/office/drawing/2014/main" id="{9C143CEB-9CC1-6861-2F8A-7B7997C4B856}"/>
                  </a:ext>
                </a:extLst>
              </p:cNvPr>
              <p:cNvSpPr/>
              <p:nvPr/>
            </p:nvSpPr>
            <p:spPr>
              <a:xfrm>
                <a:off x="8291474" y="1502628"/>
                <a:ext cx="3089910" cy="3188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Total Solids (TDS) — 14.3%</a:t>
                </a:r>
                <a:endParaRPr lang="en-US" sz="2000" dirty="0"/>
              </a:p>
            </p:txBody>
          </p:sp>
          <p:sp>
            <p:nvSpPr>
              <p:cNvPr id="15" name="Text 12">
                <a:extLst>
                  <a:ext uri="{FF2B5EF4-FFF2-40B4-BE49-F238E27FC236}">
                    <a16:creationId xmlns:a16="http://schemas.microsoft.com/office/drawing/2014/main" id="{41C4E279-DEF3-7C75-DB67-88059F419364}"/>
                  </a:ext>
                </a:extLst>
              </p:cNvPr>
              <p:cNvSpPr/>
              <p:nvPr/>
            </p:nvSpPr>
            <p:spPr>
              <a:xfrm>
                <a:off x="8118701" y="1971879"/>
                <a:ext cx="3771305" cy="93083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600" dirty="0">
                    <a:solidFill>
                      <a:srgbClr val="D6E5EF"/>
                    </a:solidFill>
                    <a:latin typeface="Roboto" pitchFamily="34" charset="0"/>
                    <a:ea typeface="Roboto" pitchFamily="34" charset="-122"/>
                    <a:cs typeface="Roboto" pitchFamily="34" charset="-120"/>
                  </a:rPr>
                  <a:t>Indicator of dissolved salts; affects conductivity and osmotic stress for organisms.</a:t>
                </a:r>
                <a:endParaRPr lang="en-US" sz="1600" dirty="0"/>
              </a:p>
            </p:txBody>
          </p:sp>
          <p:pic>
            <p:nvPicPr>
              <p:cNvPr id="17" name="Image 6">
                <a:extLst>
                  <a:ext uri="{FF2B5EF4-FFF2-40B4-BE49-F238E27FC236}">
                    <a16:creationId xmlns:a16="http://schemas.microsoft.com/office/drawing/2014/main" id="{DA07F130-14ED-3282-2126-1C1EA69D40FE}"/>
                  </a:ext>
                </a:extLst>
              </p:cNvPr>
              <p:cNvPicPr>
                <a:picLocks noChangeAspect="1"/>
              </p:cNvPicPr>
              <p:nvPr/>
            </p:nvPicPr>
            <p:blipFill>
              <a:blip r:embed="rId3"/>
              <a:stretch>
                <a:fillRect/>
              </a:stretch>
            </p:blipFill>
            <p:spPr>
              <a:xfrm>
                <a:off x="147240" y="3917821"/>
                <a:ext cx="5810213" cy="91440"/>
              </a:xfrm>
              <a:prstGeom prst="rect">
                <a:avLst/>
              </a:prstGeom>
            </p:spPr>
          </p:pic>
          <p:sp>
            <p:nvSpPr>
              <p:cNvPr id="18" name="Text 15">
                <a:extLst>
                  <a:ext uri="{FF2B5EF4-FFF2-40B4-BE49-F238E27FC236}">
                    <a16:creationId xmlns:a16="http://schemas.microsoft.com/office/drawing/2014/main" id="{8E308592-86D1-5FB6-AFBD-4063876DB533}"/>
                  </a:ext>
                </a:extLst>
              </p:cNvPr>
              <p:cNvSpPr/>
              <p:nvPr/>
            </p:nvSpPr>
            <p:spPr>
              <a:xfrm>
                <a:off x="2282964" y="4151480"/>
                <a:ext cx="2551748" cy="3188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Sulfate — 12.1%</a:t>
                </a:r>
                <a:endParaRPr lang="en-US" sz="2000" dirty="0"/>
              </a:p>
            </p:txBody>
          </p:sp>
          <p:sp>
            <p:nvSpPr>
              <p:cNvPr id="19" name="Text 16">
                <a:extLst>
                  <a:ext uri="{FF2B5EF4-FFF2-40B4-BE49-F238E27FC236}">
                    <a16:creationId xmlns:a16="http://schemas.microsoft.com/office/drawing/2014/main" id="{33E5E38F-A109-E30C-DC50-B2D04722F712}"/>
                  </a:ext>
                </a:extLst>
              </p:cNvPr>
              <p:cNvSpPr/>
              <p:nvPr/>
            </p:nvSpPr>
            <p:spPr>
              <a:xfrm>
                <a:off x="198874" y="4821652"/>
                <a:ext cx="5975628" cy="31027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600" dirty="0">
                    <a:solidFill>
                      <a:srgbClr val="D6E5EF"/>
                    </a:solidFill>
                    <a:latin typeface="Roboto" pitchFamily="34" charset="0"/>
                    <a:ea typeface="Roboto" pitchFamily="34" charset="-122"/>
                    <a:cs typeface="Roboto" pitchFamily="34" charset="-120"/>
                  </a:rPr>
                  <a:t>Salt concentration affecting corrosion and treatment selection.</a:t>
                </a:r>
                <a:endParaRPr lang="en-US" sz="1600" dirty="0"/>
              </a:p>
            </p:txBody>
          </p:sp>
          <p:pic>
            <p:nvPicPr>
              <p:cNvPr id="21" name="Image 8">
                <a:extLst>
                  <a:ext uri="{FF2B5EF4-FFF2-40B4-BE49-F238E27FC236}">
                    <a16:creationId xmlns:a16="http://schemas.microsoft.com/office/drawing/2014/main" id="{7831928B-D32B-A9CE-145C-3167522044D7}"/>
                  </a:ext>
                </a:extLst>
              </p:cNvPr>
              <p:cNvPicPr>
                <a:picLocks noChangeAspect="1"/>
              </p:cNvPicPr>
              <p:nvPr/>
            </p:nvPicPr>
            <p:blipFill>
              <a:blip r:embed="rId3"/>
              <a:stretch>
                <a:fillRect/>
              </a:stretch>
            </p:blipFill>
            <p:spPr>
              <a:xfrm>
                <a:off x="6040019" y="3917821"/>
                <a:ext cx="6046828" cy="91440"/>
              </a:xfrm>
              <a:prstGeom prst="rect">
                <a:avLst/>
              </a:prstGeom>
            </p:spPr>
          </p:pic>
          <p:sp>
            <p:nvSpPr>
              <p:cNvPr id="22" name="Text 19">
                <a:extLst>
                  <a:ext uri="{FF2B5EF4-FFF2-40B4-BE49-F238E27FC236}">
                    <a16:creationId xmlns:a16="http://schemas.microsoft.com/office/drawing/2014/main" id="{7E18E737-E367-1235-31F1-538EF3ACCD48}"/>
                  </a:ext>
                </a:extLst>
              </p:cNvPr>
              <p:cNvSpPr/>
              <p:nvPr/>
            </p:nvSpPr>
            <p:spPr>
              <a:xfrm>
                <a:off x="7707824" y="4151480"/>
                <a:ext cx="2399830" cy="3188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Conductivity — 11.8%</a:t>
                </a:r>
                <a:endParaRPr lang="en-US" sz="2000" dirty="0"/>
              </a:p>
            </p:txBody>
          </p:sp>
          <p:sp>
            <p:nvSpPr>
              <p:cNvPr id="23" name="Text 20">
                <a:extLst>
                  <a:ext uri="{FF2B5EF4-FFF2-40B4-BE49-F238E27FC236}">
                    <a16:creationId xmlns:a16="http://schemas.microsoft.com/office/drawing/2014/main" id="{DD2E8F27-D2F3-8A57-3B90-4E3CB813D008}"/>
                  </a:ext>
                </a:extLst>
              </p:cNvPr>
              <p:cNvSpPr/>
              <p:nvPr/>
            </p:nvSpPr>
            <p:spPr>
              <a:xfrm>
                <a:off x="6275862" y="4661246"/>
                <a:ext cx="5619983" cy="62055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600" dirty="0">
                    <a:solidFill>
                      <a:srgbClr val="D6E5EF"/>
                    </a:solidFill>
                    <a:latin typeface="Roboto" pitchFamily="34" charset="0"/>
                    <a:ea typeface="Roboto" pitchFamily="34" charset="-122"/>
                    <a:cs typeface="Roboto" pitchFamily="34" charset="-120"/>
                  </a:rPr>
                  <a:t>Proxy for ionic strength; fast on-line measurement useful for continuous monitoring.</a:t>
                </a:r>
                <a:endParaRPr lang="en-US" sz="1600" dirty="0"/>
              </a:p>
            </p:txBody>
          </p:sp>
        </p:grpSp>
      </p:grpSp>
      <p:sp>
        <p:nvSpPr>
          <p:cNvPr id="35" name="Title 37">
            <a:extLst>
              <a:ext uri="{FF2B5EF4-FFF2-40B4-BE49-F238E27FC236}">
                <a16:creationId xmlns:a16="http://schemas.microsoft.com/office/drawing/2014/main" id="{00F8FC1A-61A2-E6E4-9C27-AEF7EB1F5540}"/>
              </a:ext>
            </a:extLst>
          </p:cNvPr>
          <p:cNvSpPr>
            <a:spLocks noGrp="1"/>
          </p:cNvSpPr>
          <p:nvPr>
            <p:ph type="title"/>
          </p:nvPr>
        </p:nvSpPr>
        <p:spPr>
          <a:xfrm>
            <a:off x="611188" y="184150"/>
            <a:ext cx="10833100" cy="612775"/>
          </a:xfrm>
        </p:spPr>
        <p:txBody>
          <a:bodyPr>
            <a:normAutofit/>
          </a:body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340304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CFA1AA7D-2B22-6135-36A4-E6321E343F4C}"/>
              </a:ext>
            </a:extLst>
          </p:cNvPr>
          <p:cNvSpPr/>
          <p:nvPr/>
        </p:nvSpPr>
        <p:spPr>
          <a:xfrm>
            <a:off x="7979020" y="3106837"/>
            <a:ext cx="3917415" cy="1517176"/>
          </a:xfrm>
          <a:prstGeom prst="roundRect">
            <a:avLst>
              <a:gd name="adj" fmla="val 1794"/>
            </a:avLst>
          </a:prstGeom>
          <a:solidFill>
            <a:srgbClr val="3F4652"/>
          </a:solidFill>
          <a:ln/>
        </p:spPr>
        <p:txBody>
          <a:bodyPr/>
          <a:lstStyle/>
          <a:p>
            <a:endParaRPr lang="en-IN">
              <a:solidFill>
                <a:schemeClr val="bg1"/>
              </a:solidFill>
            </a:endParaRPr>
          </a:p>
        </p:txBody>
      </p:sp>
      <p:sp>
        <p:nvSpPr>
          <p:cNvPr id="13" name="Shape 1">
            <a:extLst>
              <a:ext uri="{FF2B5EF4-FFF2-40B4-BE49-F238E27FC236}">
                <a16:creationId xmlns:a16="http://schemas.microsoft.com/office/drawing/2014/main" id="{53E5A223-0219-FA2A-8F41-91D783710BC3}"/>
              </a:ext>
            </a:extLst>
          </p:cNvPr>
          <p:cNvSpPr/>
          <p:nvPr/>
        </p:nvSpPr>
        <p:spPr>
          <a:xfrm>
            <a:off x="7979020" y="1389755"/>
            <a:ext cx="3917415" cy="1517176"/>
          </a:xfrm>
          <a:prstGeom prst="roundRect">
            <a:avLst>
              <a:gd name="adj" fmla="val 1794"/>
            </a:avLst>
          </a:prstGeom>
          <a:solidFill>
            <a:srgbClr val="3F4652"/>
          </a:solidFill>
          <a:ln/>
        </p:spPr>
        <p:txBody>
          <a:bodyPr/>
          <a:lstStyle/>
          <a:p>
            <a:endParaRPr lang="en-IN">
              <a:solidFill>
                <a:schemeClr val="bg1"/>
              </a:solidFill>
            </a:endParaRPr>
          </a:p>
        </p:txBody>
      </p:sp>
      <p:pic>
        <p:nvPicPr>
          <p:cNvPr id="4" name="Image 0">
            <a:extLst>
              <a:ext uri="{FF2B5EF4-FFF2-40B4-BE49-F238E27FC236}">
                <a16:creationId xmlns:a16="http://schemas.microsoft.com/office/drawing/2014/main" id="{D432A29E-2251-E0AC-E926-EA3447394347}"/>
              </a:ext>
            </a:extLst>
          </p:cNvPr>
          <p:cNvPicPr>
            <a:picLocks noChangeAspect="1"/>
          </p:cNvPicPr>
          <p:nvPr/>
        </p:nvPicPr>
        <p:blipFill>
          <a:blip r:embed="rId2"/>
          <a:stretch>
            <a:fillRect/>
          </a:stretch>
        </p:blipFill>
        <p:spPr>
          <a:xfrm>
            <a:off x="995504" y="1875770"/>
            <a:ext cx="5428655" cy="3076218"/>
          </a:xfrm>
          <a:prstGeom prst="rect">
            <a:avLst/>
          </a:prstGeom>
        </p:spPr>
      </p:pic>
      <p:sp>
        <p:nvSpPr>
          <p:cNvPr id="5" name="Text 1">
            <a:extLst>
              <a:ext uri="{FF2B5EF4-FFF2-40B4-BE49-F238E27FC236}">
                <a16:creationId xmlns:a16="http://schemas.microsoft.com/office/drawing/2014/main" id="{BFE4F879-08A8-82A9-833D-DE2AD93E11F2}"/>
              </a:ext>
            </a:extLst>
          </p:cNvPr>
          <p:cNvSpPr/>
          <p:nvPr/>
        </p:nvSpPr>
        <p:spPr>
          <a:xfrm>
            <a:off x="8289905" y="1474252"/>
            <a:ext cx="1371249" cy="230386"/>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00"/>
              </a:lnSpc>
              <a:buNone/>
            </a:pPr>
            <a:r>
              <a:rPr lang="en-US" sz="1450" dirty="0">
                <a:solidFill>
                  <a:schemeClr val="bg1"/>
                </a:solidFill>
                <a:latin typeface="Roboto Slab" pitchFamily="34" charset="0"/>
                <a:ea typeface="Roboto Slab" pitchFamily="34" charset="-122"/>
                <a:cs typeface="Roboto Slab" pitchFamily="34" charset="-120"/>
              </a:rPr>
              <a:t>Safe (&gt;50% potable)</a:t>
            </a:r>
            <a:endParaRPr lang="en-US" sz="1450" dirty="0">
              <a:solidFill>
                <a:schemeClr val="bg1"/>
              </a:solidFill>
            </a:endParaRPr>
          </a:p>
        </p:txBody>
      </p:sp>
      <p:sp>
        <p:nvSpPr>
          <p:cNvPr id="6" name="Text 2">
            <a:extLst>
              <a:ext uri="{FF2B5EF4-FFF2-40B4-BE49-F238E27FC236}">
                <a16:creationId xmlns:a16="http://schemas.microsoft.com/office/drawing/2014/main" id="{6EF0F293-1F64-5C93-A290-4A3E5546B875}"/>
              </a:ext>
            </a:extLst>
          </p:cNvPr>
          <p:cNvSpPr/>
          <p:nvPr/>
        </p:nvSpPr>
        <p:spPr>
          <a:xfrm>
            <a:off x="8289905" y="1800364"/>
            <a:ext cx="3222645" cy="110656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Steam condensate — 95%</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RO treated water — 92%</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Boiler feed water — 88%</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Final rinse water — 85% (critical)</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Municipal supply — 72%</a:t>
            </a:r>
            <a:endParaRPr lang="en-US" sz="1150" dirty="0">
              <a:solidFill>
                <a:schemeClr val="bg1"/>
              </a:solidFill>
            </a:endParaRPr>
          </a:p>
        </p:txBody>
      </p:sp>
      <p:sp>
        <p:nvSpPr>
          <p:cNvPr id="7" name="Text 3">
            <a:extLst>
              <a:ext uri="{FF2B5EF4-FFF2-40B4-BE49-F238E27FC236}">
                <a16:creationId xmlns:a16="http://schemas.microsoft.com/office/drawing/2014/main" id="{3129BF91-9EE3-FF89-9763-7B73491218A7}"/>
              </a:ext>
            </a:extLst>
          </p:cNvPr>
          <p:cNvSpPr/>
          <p:nvPr/>
        </p:nvSpPr>
        <p:spPr>
          <a:xfrm>
            <a:off x="8289905" y="3179308"/>
            <a:ext cx="1879997" cy="230386"/>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00"/>
              </a:lnSpc>
              <a:buNone/>
            </a:pPr>
            <a:r>
              <a:rPr lang="en-US" sz="1450" dirty="0">
                <a:solidFill>
                  <a:schemeClr val="bg1"/>
                </a:solidFill>
                <a:latin typeface="Roboto Slab" pitchFamily="34" charset="0"/>
                <a:ea typeface="Roboto Slab" pitchFamily="34" charset="-122"/>
                <a:cs typeface="Roboto Slab" pitchFamily="34" charset="-120"/>
              </a:rPr>
              <a:t>Unsafe (&lt;50% potable)</a:t>
            </a:r>
            <a:endParaRPr lang="en-US" sz="1450" dirty="0">
              <a:solidFill>
                <a:schemeClr val="bg1"/>
              </a:solidFill>
            </a:endParaRPr>
          </a:p>
        </p:txBody>
      </p:sp>
      <p:sp>
        <p:nvSpPr>
          <p:cNvPr id="8" name="Text 4">
            <a:extLst>
              <a:ext uri="{FF2B5EF4-FFF2-40B4-BE49-F238E27FC236}">
                <a16:creationId xmlns:a16="http://schemas.microsoft.com/office/drawing/2014/main" id="{4ABD6C4B-54C5-5681-4B14-8594F5B980C6}"/>
              </a:ext>
            </a:extLst>
          </p:cNvPr>
          <p:cNvSpPr/>
          <p:nvPr/>
        </p:nvSpPr>
        <p:spPr>
          <a:xfrm>
            <a:off x="8142505" y="3463570"/>
            <a:ext cx="3370045" cy="110656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Chiller water — 38% (risk of biofouling)</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Cooling tower — 35% (microbial &amp; scaling risk)</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Process water — 29% (variable quality)</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Borewell — 25% (geogenic contaminants)</a:t>
            </a:r>
            <a:endParaRPr lang="en-US" sz="1150" dirty="0">
              <a:solidFill>
                <a:schemeClr val="bg1"/>
              </a:solidFill>
            </a:endParaRPr>
          </a:p>
          <a:p>
            <a:pPr marL="342900" indent="-342900" algn="l">
              <a:lnSpc>
                <a:spcPts val="1500"/>
              </a:lnSpc>
              <a:buSzPct val="100000"/>
              <a:buChar char="•"/>
            </a:pPr>
            <a:r>
              <a:rPr lang="en-US" sz="1150" dirty="0">
                <a:solidFill>
                  <a:schemeClr val="bg1"/>
                </a:solidFill>
                <a:latin typeface="Roboto" pitchFamily="34" charset="0"/>
                <a:ea typeface="Roboto" pitchFamily="34" charset="-122"/>
                <a:cs typeface="Roboto" pitchFamily="34" charset="-120"/>
              </a:rPr>
              <a:t>CIP water — 18% (high organics, solids)</a:t>
            </a:r>
            <a:endParaRPr lang="en-US" sz="1150" dirty="0">
              <a:solidFill>
                <a:schemeClr val="bg1"/>
              </a:solidFill>
            </a:endParaRPr>
          </a:p>
        </p:txBody>
      </p:sp>
      <p:sp>
        <p:nvSpPr>
          <p:cNvPr id="9" name="Shape 5">
            <a:extLst>
              <a:ext uri="{FF2B5EF4-FFF2-40B4-BE49-F238E27FC236}">
                <a16:creationId xmlns:a16="http://schemas.microsoft.com/office/drawing/2014/main" id="{C89ABC6E-6549-6F07-52DA-7515EBDAC2C2}"/>
              </a:ext>
            </a:extLst>
          </p:cNvPr>
          <p:cNvSpPr/>
          <p:nvPr/>
        </p:nvSpPr>
        <p:spPr>
          <a:xfrm>
            <a:off x="3094181" y="4870690"/>
            <a:ext cx="8802253" cy="876062"/>
          </a:xfrm>
          <a:prstGeom prst="roundRect">
            <a:avLst>
              <a:gd name="adj" fmla="val 2524"/>
            </a:avLst>
          </a:prstGeom>
          <a:solidFill>
            <a:srgbClr val="082545"/>
          </a:solidFill>
          <a:ln/>
        </p:spPr>
        <p:txBody>
          <a:bodyPr/>
          <a:lstStyle/>
          <a:p>
            <a:endParaRPr lang="en-IN"/>
          </a:p>
        </p:txBody>
      </p:sp>
      <p:pic>
        <p:nvPicPr>
          <p:cNvPr id="10" name="Image 1">
            <a:extLst>
              <a:ext uri="{FF2B5EF4-FFF2-40B4-BE49-F238E27FC236}">
                <a16:creationId xmlns:a16="http://schemas.microsoft.com/office/drawing/2014/main" id="{FD1D66C5-8B01-4379-9BC8-921D5B429B39}"/>
              </a:ext>
            </a:extLst>
          </p:cNvPr>
          <p:cNvPicPr>
            <a:picLocks noChangeAspect="1"/>
          </p:cNvPicPr>
          <p:nvPr/>
        </p:nvPicPr>
        <p:blipFill>
          <a:blip r:embed="rId3"/>
          <a:stretch>
            <a:fillRect/>
          </a:stretch>
        </p:blipFill>
        <p:spPr>
          <a:xfrm>
            <a:off x="3275458" y="5116324"/>
            <a:ext cx="184190" cy="147399"/>
          </a:xfrm>
          <a:prstGeom prst="rect">
            <a:avLst/>
          </a:prstGeom>
        </p:spPr>
      </p:pic>
      <p:sp>
        <p:nvSpPr>
          <p:cNvPr id="11" name="Text 6">
            <a:extLst>
              <a:ext uri="{FF2B5EF4-FFF2-40B4-BE49-F238E27FC236}">
                <a16:creationId xmlns:a16="http://schemas.microsoft.com/office/drawing/2014/main" id="{21F6FC3F-F000-EFB9-5744-8BC2A1BB870C}"/>
              </a:ext>
            </a:extLst>
          </p:cNvPr>
          <p:cNvSpPr/>
          <p:nvPr/>
        </p:nvSpPr>
        <p:spPr>
          <a:xfrm>
            <a:off x="3638356" y="5114590"/>
            <a:ext cx="10091548" cy="2691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50" dirty="0">
                <a:solidFill>
                  <a:srgbClr val="FFFFFF"/>
                </a:solidFill>
                <a:latin typeface="Roboto" pitchFamily="34" charset="0"/>
                <a:ea typeface="Roboto" pitchFamily="34" charset="-122"/>
                <a:cs typeface="Roboto" pitchFamily="34" charset="-120"/>
              </a:rPr>
              <a:t>Estimated annual savings from optimized treatment: $50,000 (reduced downtime, lower chemical use, extended equipment life).</a:t>
            </a:r>
            <a:endParaRPr lang="en-US" sz="1150" dirty="0"/>
          </a:p>
        </p:txBody>
      </p:sp>
      <p:sp>
        <p:nvSpPr>
          <p:cNvPr id="12" name="Text 0">
            <a:extLst>
              <a:ext uri="{FF2B5EF4-FFF2-40B4-BE49-F238E27FC236}">
                <a16:creationId xmlns:a16="http://schemas.microsoft.com/office/drawing/2014/main" id="{CEF18B50-0DDA-FFA3-EB88-7A98C30E30EA}"/>
              </a:ext>
            </a:extLst>
          </p:cNvPr>
          <p:cNvSpPr>
            <a:spLocks noGrp="1"/>
          </p:cNvSpPr>
          <p:nvPr>
            <p:ph type="title"/>
          </p:nvPr>
        </p:nvSpPr>
        <p:spPr>
          <a:xfrm>
            <a:off x="679450" y="1389755"/>
            <a:ext cx="6275532" cy="61277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900"/>
              </a:lnSpc>
              <a:buNone/>
            </a:pPr>
            <a:r>
              <a:rPr lang="en-US" sz="2300" b="0" dirty="0">
                <a:latin typeface="Roboto Slab" pitchFamily="34" charset="0"/>
                <a:ea typeface="Roboto Slab" pitchFamily="34" charset="-122"/>
                <a:cs typeface="Roboto Slab" pitchFamily="34" charset="-120"/>
              </a:rPr>
              <a:t>Source </a:t>
            </a:r>
            <a:r>
              <a:rPr lang="en-US" sz="2500" b="0" dirty="0">
                <a:latin typeface="Roboto Slab" pitchFamily="34" charset="0"/>
                <a:ea typeface="Roboto Slab" pitchFamily="34" charset="-122"/>
                <a:cs typeface="Roboto Slab" pitchFamily="34" charset="-120"/>
              </a:rPr>
              <a:t>Safety</a:t>
            </a:r>
            <a:r>
              <a:rPr lang="en-US" sz="2300" b="0" dirty="0">
                <a:latin typeface="Roboto Slab" pitchFamily="34" charset="0"/>
                <a:ea typeface="Roboto Slab" pitchFamily="34" charset="-122"/>
                <a:cs typeface="Roboto Slab" pitchFamily="34" charset="-120"/>
              </a:rPr>
              <a:t> Summary</a:t>
            </a:r>
            <a:endParaRPr lang="en-US" sz="2300" b="0" dirty="0"/>
          </a:p>
        </p:txBody>
      </p:sp>
      <p:sp>
        <p:nvSpPr>
          <p:cNvPr id="16" name="Title 37">
            <a:extLst>
              <a:ext uri="{FF2B5EF4-FFF2-40B4-BE49-F238E27FC236}">
                <a16:creationId xmlns:a16="http://schemas.microsoft.com/office/drawing/2014/main" id="{F85AE7A3-AF1D-B2A7-4429-878D6B16F52C}"/>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a:t>Smart Water Potability Prediction &amp; Filtration Solutions</a:t>
            </a:r>
            <a:endParaRPr lang="en-IN" dirty="0"/>
          </a:p>
        </p:txBody>
      </p:sp>
    </p:spTree>
    <p:extLst>
      <p:ext uri="{BB962C8B-B14F-4D97-AF65-F5344CB8AC3E}">
        <p14:creationId xmlns:p14="http://schemas.microsoft.com/office/powerpoint/2010/main" val="357213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D88AE-6103-CA98-9F99-DF5E8F714FC9}"/>
              </a:ext>
            </a:extLst>
          </p:cNvPr>
          <p:cNvSpPr>
            <a:spLocks noGrp="1"/>
          </p:cNvSpPr>
          <p:nvPr>
            <p:ph type="title"/>
          </p:nvPr>
        </p:nvSpPr>
        <p:spPr>
          <a:xfrm>
            <a:off x="611188" y="1796495"/>
            <a:ext cx="7055274" cy="612775"/>
          </a:xfrm>
        </p:spPr>
        <p:txBody>
          <a:bodyPr>
            <a:noAutofit/>
          </a:bodyPr>
          <a:lstStyle/>
          <a:p>
            <a:r>
              <a:rPr lang="en-US" sz="2500" b="0" dirty="0">
                <a:latin typeface="Roboto Slab" pitchFamily="34" charset="0"/>
                <a:ea typeface="Roboto Slab" pitchFamily="34" charset="-122"/>
                <a:cs typeface="Roboto Slab" pitchFamily="34" charset="-120"/>
              </a:rPr>
              <a:t>Model</a:t>
            </a:r>
            <a:r>
              <a:rPr lang="en-US" sz="2400" b="0" dirty="0">
                <a:latin typeface="Roboto Slab" pitchFamily="34" charset="0"/>
                <a:ea typeface="Roboto Slab" pitchFamily="34" charset="-122"/>
                <a:cs typeface="Roboto Slab" pitchFamily="34" charset="-120"/>
              </a:rPr>
              <a:t> Training &amp; Evaluation Pipeline</a:t>
            </a:r>
            <a:endParaRPr lang="en-IN" sz="2400" b="0" dirty="0"/>
          </a:p>
        </p:txBody>
      </p:sp>
      <p:pic>
        <p:nvPicPr>
          <p:cNvPr id="5" name="Image 0">
            <a:extLst>
              <a:ext uri="{FF2B5EF4-FFF2-40B4-BE49-F238E27FC236}">
                <a16:creationId xmlns:a16="http://schemas.microsoft.com/office/drawing/2014/main" id="{9489B511-BB58-FCAA-7525-2FA81533C819}"/>
              </a:ext>
            </a:extLst>
          </p:cNvPr>
          <p:cNvPicPr>
            <a:picLocks noChangeAspect="1"/>
          </p:cNvPicPr>
          <p:nvPr/>
        </p:nvPicPr>
        <p:blipFill>
          <a:blip r:embed="rId2"/>
          <a:stretch>
            <a:fillRect/>
          </a:stretch>
        </p:blipFill>
        <p:spPr>
          <a:xfrm>
            <a:off x="8083599" y="0"/>
            <a:ext cx="4113260" cy="6169891"/>
          </a:xfrm>
          <a:prstGeom prst="rect">
            <a:avLst/>
          </a:prstGeom>
        </p:spPr>
      </p:pic>
      <p:pic>
        <p:nvPicPr>
          <p:cNvPr id="22" name="Image 4">
            <a:extLst>
              <a:ext uri="{FF2B5EF4-FFF2-40B4-BE49-F238E27FC236}">
                <a16:creationId xmlns:a16="http://schemas.microsoft.com/office/drawing/2014/main" id="{62D20730-3907-96CB-5B56-3E2288AC299B}"/>
              </a:ext>
            </a:extLst>
          </p:cNvPr>
          <p:cNvPicPr>
            <a:picLocks noChangeAspect="1"/>
          </p:cNvPicPr>
          <p:nvPr/>
        </p:nvPicPr>
        <p:blipFill>
          <a:blip r:embed="rId3"/>
          <a:stretch>
            <a:fillRect/>
          </a:stretch>
        </p:blipFill>
        <p:spPr>
          <a:xfrm>
            <a:off x="904627" y="6936980"/>
            <a:ext cx="7556421" cy="22860"/>
          </a:xfrm>
          <a:prstGeom prst="rect">
            <a:avLst/>
          </a:prstGeom>
        </p:spPr>
      </p:pic>
      <p:sp>
        <p:nvSpPr>
          <p:cNvPr id="24" name="Text 12">
            <a:extLst>
              <a:ext uri="{FF2B5EF4-FFF2-40B4-BE49-F238E27FC236}">
                <a16:creationId xmlns:a16="http://schemas.microsoft.com/office/drawing/2014/main" id="{741CB4C7-AE0D-E8BE-9F57-DBFD9E944827}"/>
              </a:ext>
            </a:extLst>
          </p:cNvPr>
          <p:cNvSpPr/>
          <p:nvPr/>
        </p:nvSpPr>
        <p:spPr>
          <a:xfrm>
            <a:off x="904627" y="7460855"/>
            <a:ext cx="7556421" cy="2381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300" dirty="0">
                <a:latin typeface="Roboto" pitchFamily="34" charset="0"/>
                <a:ea typeface="Roboto" pitchFamily="34" charset="-122"/>
                <a:cs typeface="Roboto" pitchFamily="34" charset="-120"/>
              </a:rPr>
              <a:t>Deploy ensemble scoring with monitoring, drift detection, and periodic retraining.</a:t>
            </a:r>
            <a:endParaRPr lang="en-US" sz="1300" dirty="0"/>
          </a:p>
        </p:txBody>
      </p:sp>
      <p:grpSp>
        <p:nvGrpSpPr>
          <p:cNvPr id="39" name="Group 38">
            <a:extLst>
              <a:ext uri="{FF2B5EF4-FFF2-40B4-BE49-F238E27FC236}">
                <a16:creationId xmlns:a16="http://schemas.microsoft.com/office/drawing/2014/main" id="{5877292B-C656-C3F7-45B8-0616B52AE195}"/>
              </a:ext>
            </a:extLst>
          </p:cNvPr>
          <p:cNvGrpSpPr/>
          <p:nvPr/>
        </p:nvGrpSpPr>
        <p:grpSpPr>
          <a:xfrm>
            <a:off x="558483" y="2587585"/>
            <a:ext cx="7301336" cy="2732592"/>
            <a:chOff x="678882" y="2247435"/>
            <a:chExt cx="7782166" cy="2732592"/>
          </a:xfrm>
        </p:grpSpPr>
        <p:pic>
          <p:nvPicPr>
            <p:cNvPr id="14" name="Image 2">
              <a:extLst>
                <a:ext uri="{FF2B5EF4-FFF2-40B4-BE49-F238E27FC236}">
                  <a16:creationId xmlns:a16="http://schemas.microsoft.com/office/drawing/2014/main" id="{2F983811-EFFD-20C3-E8F2-7FB309F55C1E}"/>
                </a:ext>
              </a:extLst>
            </p:cNvPr>
            <p:cNvPicPr>
              <a:picLocks noChangeAspect="1"/>
            </p:cNvPicPr>
            <p:nvPr/>
          </p:nvPicPr>
          <p:blipFill>
            <a:blip r:embed="rId3"/>
            <a:stretch>
              <a:fillRect/>
            </a:stretch>
          </p:blipFill>
          <p:spPr>
            <a:xfrm>
              <a:off x="904627" y="4268194"/>
              <a:ext cx="7556421" cy="22860"/>
            </a:xfrm>
            <a:prstGeom prst="rect">
              <a:avLst/>
            </a:prstGeom>
          </p:spPr>
        </p:pic>
        <p:sp>
          <p:nvSpPr>
            <p:cNvPr id="26" name="Text 2">
              <a:extLst>
                <a:ext uri="{FF2B5EF4-FFF2-40B4-BE49-F238E27FC236}">
                  <a16:creationId xmlns:a16="http://schemas.microsoft.com/office/drawing/2014/main" id="{E179E02B-0534-1BD5-EC7D-D2389C9A127F}"/>
                </a:ext>
              </a:extLst>
            </p:cNvPr>
            <p:cNvSpPr/>
            <p:nvPr/>
          </p:nvSpPr>
          <p:spPr>
            <a:xfrm>
              <a:off x="678882" y="2247435"/>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latin typeface="Roboto Slab" pitchFamily="34" charset="0"/>
                  <a:ea typeface="Roboto Slab" pitchFamily="34" charset="-122"/>
                  <a:cs typeface="Roboto Slab" pitchFamily="34" charset="-120"/>
                </a:rPr>
                <a:t>Data Preparation</a:t>
              </a:r>
              <a:endParaRPr lang="en-US" sz="1650" dirty="0"/>
            </a:p>
          </p:txBody>
        </p:sp>
        <p:sp>
          <p:nvSpPr>
            <p:cNvPr id="27" name="Text 3">
              <a:extLst>
                <a:ext uri="{FF2B5EF4-FFF2-40B4-BE49-F238E27FC236}">
                  <a16:creationId xmlns:a16="http://schemas.microsoft.com/office/drawing/2014/main" id="{B28CAB18-171E-A351-2C6B-6FA539AAB6DA}"/>
                </a:ext>
              </a:extLst>
            </p:cNvPr>
            <p:cNvSpPr/>
            <p:nvPr/>
          </p:nvSpPr>
          <p:spPr>
            <a:xfrm>
              <a:off x="678882" y="2589621"/>
              <a:ext cx="7556421" cy="2381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300" dirty="0">
                  <a:latin typeface="Roboto" pitchFamily="34" charset="0"/>
                  <a:ea typeface="Roboto" pitchFamily="34" charset="-122"/>
                  <a:cs typeface="Roboto" pitchFamily="34" charset="-120"/>
                </a:rPr>
                <a:t>Imputation, scaling, class-balance strategies, feature engineering for water chemistry.</a:t>
              </a:r>
              <a:endParaRPr lang="en-US" sz="1300" dirty="0"/>
            </a:p>
          </p:txBody>
        </p:sp>
        <p:sp>
          <p:nvSpPr>
            <p:cNvPr id="29" name="Text 5">
              <a:extLst>
                <a:ext uri="{FF2B5EF4-FFF2-40B4-BE49-F238E27FC236}">
                  <a16:creationId xmlns:a16="http://schemas.microsoft.com/office/drawing/2014/main" id="{F706E4B3-288A-0621-E217-1B233E84C226}"/>
                </a:ext>
              </a:extLst>
            </p:cNvPr>
            <p:cNvSpPr/>
            <p:nvPr/>
          </p:nvSpPr>
          <p:spPr>
            <a:xfrm>
              <a:off x="678882" y="2967751"/>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latin typeface="Roboto Slab" pitchFamily="34" charset="0"/>
                  <a:ea typeface="Roboto Slab" pitchFamily="34" charset="-122"/>
                  <a:cs typeface="Roboto Slab" pitchFamily="34" charset="-120"/>
                </a:rPr>
                <a:t>Modeling</a:t>
              </a:r>
              <a:endParaRPr lang="en-US" sz="1650" dirty="0"/>
            </a:p>
          </p:txBody>
        </p:sp>
        <p:sp>
          <p:nvSpPr>
            <p:cNvPr id="30" name="Text 6">
              <a:extLst>
                <a:ext uri="{FF2B5EF4-FFF2-40B4-BE49-F238E27FC236}">
                  <a16:creationId xmlns:a16="http://schemas.microsoft.com/office/drawing/2014/main" id="{74E5C4BA-15E5-9E18-500A-FF4433B04CCD}"/>
                </a:ext>
              </a:extLst>
            </p:cNvPr>
            <p:cNvSpPr/>
            <p:nvPr/>
          </p:nvSpPr>
          <p:spPr>
            <a:xfrm>
              <a:off x="678882" y="3309937"/>
              <a:ext cx="7556421" cy="2381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300" dirty="0">
                  <a:latin typeface="Roboto" pitchFamily="34" charset="0"/>
                  <a:ea typeface="Roboto" pitchFamily="34" charset="-122"/>
                  <a:cs typeface="Roboto" pitchFamily="34" charset="-120"/>
                </a:rPr>
                <a:t>Train/test split · Cross‑validation · GridSearchCV across LR, KNN, SVM, trees, ensembles.</a:t>
              </a:r>
              <a:endParaRPr lang="en-US" sz="1300" dirty="0"/>
            </a:p>
          </p:txBody>
        </p:sp>
        <p:sp>
          <p:nvSpPr>
            <p:cNvPr id="33" name="Text 8">
              <a:extLst>
                <a:ext uri="{FF2B5EF4-FFF2-40B4-BE49-F238E27FC236}">
                  <a16:creationId xmlns:a16="http://schemas.microsoft.com/office/drawing/2014/main" id="{65B77B1F-77C9-5841-4C45-F31A9663126D}"/>
                </a:ext>
              </a:extLst>
            </p:cNvPr>
            <p:cNvSpPr/>
            <p:nvPr/>
          </p:nvSpPr>
          <p:spPr>
            <a:xfrm>
              <a:off x="678882" y="3632644"/>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latin typeface="Roboto Slab" pitchFamily="34" charset="0"/>
                  <a:ea typeface="Roboto Slab" pitchFamily="34" charset="-122"/>
                  <a:cs typeface="Roboto Slab" pitchFamily="34" charset="-120"/>
                </a:rPr>
                <a:t>Evaluation</a:t>
              </a:r>
              <a:endParaRPr lang="en-US" sz="1650" dirty="0"/>
            </a:p>
          </p:txBody>
        </p:sp>
        <p:sp>
          <p:nvSpPr>
            <p:cNvPr id="34" name="Text 9">
              <a:extLst>
                <a:ext uri="{FF2B5EF4-FFF2-40B4-BE49-F238E27FC236}">
                  <a16:creationId xmlns:a16="http://schemas.microsoft.com/office/drawing/2014/main" id="{F4E94DB3-CC10-04CC-1B5A-6B7DDC0CB81C}"/>
                </a:ext>
              </a:extLst>
            </p:cNvPr>
            <p:cNvSpPr/>
            <p:nvPr/>
          </p:nvSpPr>
          <p:spPr>
            <a:xfrm>
              <a:off x="678882" y="3974830"/>
              <a:ext cx="7556421" cy="47625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300" dirty="0">
                  <a:latin typeface="Roboto" pitchFamily="34" charset="0"/>
                  <a:ea typeface="Roboto" pitchFamily="34" charset="-122"/>
                  <a:cs typeface="Roboto" pitchFamily="34" charset="-120"/>
                </a:rPr>
                <a:t>Accuracy, Precision, Recall, F1, ROC‑AUC, and Confusion Matrix used to select operational thresholds.</a:t>
              </a:r>
              <a:endParaRPr lang="en-US" sz="1300" dirty="0"/>
            </a:p>
          </p:txBody>
        </p:sp>
        <p:sp>
          <p:nvSpPr>
            <p:cNvPr id="36" name="Text 11">
              <a:extLst>
                <a:ext uri="{FF2B5EF4-FFF2-40B4-BE49-F238E27FC236}">
                  <a16:creationId xmlns:a16="http://schemas.microsoft.com/office/drawing/2014/main" id="{C2D725C0-7187-D172-037C-BC37CB07B593}"/>
                </a:ext>
              </a:extLst>
            </p:cNvPr>
            <p:cNvSpPr/>
            <p:nvPr/>
          </p:nvSpPr>
          <p:spPr>
            <a:xfrm>
              <a:off x="678882" y="4399716"/>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50"/>
                </a:lnSpc>
                <a:buNone/>
              </a:pPr>
              <a:r>
                <a:rPr lang="en-US" sz="1650" dirty="0">
                  <a:latin typeface="Roboto Slab" pitchFamily="34" charset="0"/>
                  <a:ea typeface="Roboto Slab" pitchFamily="34" charset="-122"/>
                  <a:cs typeface="Roboto Slab" pitchFamily="34" charset="-120"/>
                </a:rPr>
                <a:t>Operationalization</a:t>
              </a:r>
              <a:endParaRPr lang="en-US" sz="1650" dirty="0"/>
            </a:p>
          </p:txBody>
        </p:sp>
        <p:sp>
          <p:nvSpPr>
            <p:cNvPr id="37" name="Text 12">
              <a:extLst>
                <a:ext uri="{FF2B5EF4-FFF2-40B4-BE49-F238E27FC236}">
                  <a16:creationId xmlns:a16="http://schemas.microsoft.com/office/drawing/2014/main" id="{0AF7D9CC-FCF0-6DB1-CE37-1852D958152F}"/>
                </a:ext>
              </a:extLst>
            </p:cNvPr>
            <p:cNvSpPr/>
            <p:nvPr/>
          </p:nvSpPr>
          <p:spPr>
            <a:xfrm>
              <a:off x="678882" y="4741902"/>
              <a:ext cx="7556421" cy="23812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300" dirty="0">
                  <a:latin typeface="Roboto" pitchFamily="34" charset="0"/>
                  <a:ea typeface="Roboto" pitchFamily="34" charset="-122"/>
                  <a:cs typeface="Roboto" pitchFamily="34" charset="-120"/>
                </a:rPr>
                <a:t>Deploy ensemble scoring with monitoring, drift detection, and periodic retraining.</a:t>
              </a:r>
              <a:endParaRPr lang="en-US" sz="1300" dirty="0"/>
            </a:p>
          </p:txBody>
        </p:sp>
      </p:grpSp>
      <p:sp>
        <p:nvSpPr>
          <p:cNvPr id="38" name="Title 37">
            <a:extLst>
              <a:ext uri="{FF2B5EF4-FFF2-40B4-BE49-F238E27FC236}">
                <a16:creationId xmlns:a16="http://schemas.microsoft.com/office/drawing/2014/main" id="{0E3F4534-EC13-7734-F322-246E530F104F}"/>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3394710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92D892-B0CC-857E-38B0-A81B28961455}"/>
              </a:ext>
            </a:extLst>
          </p:cNvPr>
          <p:cNvSpPr>
            <a:spLocks noGrp="1"/>
          </p:cNvSpPr>
          <p:nvPr>
            <p:ph type="title"/>
          </p:nvPr>
        </p:nvSpPr>
        <p:spPr>
          <a:xfrm>
            <a:off x="194370" y="1261119"/>
            <a:ext cx="11235621" cy="612775"/>
          </a:xfrm>
        </p:spPr>
        <p:txBody>
          <a:bodyPr>
            <a:normAutofit/>
          </a:bodyPr>
          <a:lstStyle/>
          <a:p>
            <a:r>
              <a:rPr lang="en-US" sz="2500" b="0" dirty="0">
                <a:latin typeface="Roboto Slab" pitchFamily="34" charset="0"/>
                <a:ea typeface="Roboto Slab" pitchFamily="34" charset="-122"/>
                <a:cs typeface="Roboto Slab" pitchFamily="34" charset="-120"/>
              </a:rPr>
              <a:t>CIP &amp; Borewell — Diagnostics and Filters</a:t>
            </a:r>
            <a:endParaRPr lang="en-IN" sz="2500" b="0" dirty="0"/>
          </a:p>
        </p:txBody>
      </p:sp>
      <p:pic>
        <p:nvPicPr>
          <p:cNvPr id="6" name="Image 0">
            <a:extLst>
              <a:ext uri="{FF2B5EF4-FFF2-40B4-BE49-F238E27FC236}">
                <a16:creationId xmlns:a16="http://schemas.microsoft.com/office/drawing/2014/main" id="{18D1B55B-EDFF-5FDC-EFF4-783E883240B0}"/>
              </a:ext>
            </a:extLst>
          </p:cNvPr>
          <p:cNvPicPr>
            <a:picLocks noChangeAspect="1"/>
          </p:cNvPicPr>
          <p:nvPr/>
        </p:nvPicPr>
        <p:blipFill>
          <a:blip r:embed="rId2"/>
          <a:stretch>
            <a:fillRect/>
          </a:stretch>
        </p:blipFill>
        <p:spPr>
          <a:xfrm>
            <a:off x="194370" y="1882974"/>
            <a:ext cx="7066121" cy="4004072"/>
          </a:xfrm>
          <a:prstGeom prst="rect">
            <a:avLst/>
          </a:prstGeom>
        </p:spPr>
      </p:pic>
      <p:sp>
        <p:nvSpPr>
          <p:cNvPr id="7" name="Text 1">
            <a:extLst>
              <a:ext uri="{FF2B5EF4-FFF2-40B4-BE49-F238E27FC236}">
                <a16:creationId xmlns:a16="http://schemas.microsoft.com/office/drawing/2014/main" id="{5B5760B1-876F-F59B-6D31-AC8218F39E5B}"/>
              </a:ext>
            </a:extLst>
          </p:cNvPr>
          <p:cNvSpPr/>
          <p:nvPr/>
        </p:nvSpPr>
        <p:spPr>
          <a:xfrm>
            <a:off x="7576848" y="2029667"/>
            <a:ext cx="2640449"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CIP Water (18% potable)</a:t>
            </a:r>
            <a:endParaRPr lang="en-US" sz="1850" dirty="0"/>
          </a:p>
        </p:txBody>
      </p:sp>
      <p:sp>
        <p:nvSpPr>
          <p:cNvPr id="8" name="Text 2">
            <a:extLst>
              <a:ext uri="{FF2B5EF4-FFF2-40B4-BE49-F238E27FC236}">
                <a16:creationId xmlns:a16="http://schemas.microsoft.com/office/drawing/2014/main" id="{4B766794-D650-60E0-2CBF-25213388D858}"/>
              </a:ext>
            </a:extLst>
          </p:cNvPr>
          <p:cNvSpPr/>
          <p:nvPr/>
        </p:nvSpPr>
        <p:spPr>
          <a:xfrm>
            <a:off x="7576848" y="2494725"/>
            <a:ext cx="4259223" cy="11410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Primary concerns: organics, particulates, microbial load. Recommended train: MMF (10–20 μm) → Activated Carbon (organics/chlorine) → Cartridge (1–5 μm).</a:t>
            </a:r>
            <a:endParaRPr lang="en-US" sz="1500" dirty="0"/>
          </a:p>
        </p:txBody>
      </p:sp>
      <p:sp>
        <p:nvSpPr>
          <p:cNvPr id="9" name="Text 3">
            <a:extLst>
              <a:ext uri="{FF2B5EF4-FFF2-40B4-BE49-F238E27FC236}">
                <a16:creationId xmlns:a16="http://schemas.microsoft.com/office/drawing/2014/main" id="{15D55FCB-6A20-3DAC-453E-641FCD081B9F}"/>
              </a:ext>
            </a:extLst>
          </p:cNvPr>
          <p:cNvSpPr/>
          <p:nvPr/>
        </p:nvSpPr>
        <p:spPr>
          <a:xfrm>
            <a:off x="7576848" y="3799650"/>
            <a:ext cx="3284101"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Borewell Water (25% potable)</a:t>
            </a:r>
            <a:endParaRPr lang="en-US" sz="1850" dirty="0"/>
          </a:p>
        </p:txBody>
      </p:sp>
      <p:sp>
        <p:nvSpPr>
          <p:cNvPr id="10" name="Text 4">
            <a:extLst>
              <a:ext uri="{FF2B5EF4-FFF2-40B4-BE49-F238E27FC236}">
                <a16:creationId xmlns:a16="http://schemas.microsoft.com/office/drawing/2014/main" id="{DA01E4A7-4FAB-A71D-A229-666826822912}"/>
              </a:ext>
            </a:extLst>
          </p:cNvPr>
          <p:cNvSpPr/>
          <p:nvPr/>
        </p:nvSpPr>
        <p:spPr>
          <a:xfrm>
            <a:off x="7576848" y="4264708"/>
            <a:ext cx="4259223" cy="11410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Typical challenges: sand, iron, high TDS. Recommended train: Hydrocyclone (&gt;50 μm) → MMF (10–20 μm) → Iron removal (if needed) → Cartridge (5 μm) → RO/softener for critical uses.</a:t>
            </a:r>
            <a:endParaRPr lang="en-US" sz="1500" dirty="0"/>
          </a:p>
        </p:txBody>
      </p:sp>
      <p:sp>
        <p:nvSpPr>
          <p:cNvPr id="11" name="Title 37">
            <a:extLst>
              <a:ext uri="{FF2B5EF4-FFF2-40B4-BE49-F238E27FC236}">
                <a16:creationId xmlns:a16="http://schemas.microsoft.com/office/drawing/2014/main" id="{E36EDCFF-6A1B-C358-A862-F210A5067671}"/>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1760736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DD40-F3E4-5F33-BC6D-09CD75778226}"/>
              </a:ext>
            </a:extLst>
          </p:cNvPr>
          <p:cNvSpPr>
            <a:spLocks noGrp="1"/>
          </p:cNvSpPr>
          <p:nvPr>
            <p:ph type="title"/>
          </p:nvPr>
        </p:nvSpPr>
        <p:spPr>
          <a:xfrm>
            <a:off x="678883" y="1171779"/>
            <a:ext cx="10834234" cy="612775"/>
          </a:xfrm>
        </p:spPr>
        <p:txBody>
          <a:bodyPr>
            <a:normAutofit/>
          </a:bodyPr>
          <a:lstStyle/>
          <a:p>
            <a:r>
              <a:rPr lang="en-US" sz="2500" b="0" dirty="0"/>
              <a:t>Cooling Tower &amp; Process Water — Protection from Scaling and Contamination</a:t>
            </a:r>
            <a:endParaRPr lang="en-IN" sz="2500" b="0" dirty="0"/>
          </a:p>
        </p:txBody>
      </p:sp>
      <p:pic>
        <p:nvPicPr>
          <p:cNvPr id="3" name="Image 0">
            <a:extLst>
              <a:ext uri="{FF2B5EF4-FFF2-40B4-BE49-F238E27FC236}">
                <a16:creationId xmlns:a16="http://schemas.microsoft.com/office/drawing/2014/main" id="{C36C52FB-327E-1F26-8971-253C9EA08D86}"/>
              </a:ext>
            </a:extLst>
          </p:cNvPr>
          <p:cNvPicPr>
            <a:picLocks noChangeAspect="1"/>
          </p:cNvPicPr>
          <p:nvPr/>
        </p:nvPicPr>
        <p:blipFill>
          <a:blip r:embed="rId2"/>
          <a:stretch>
            <a:fillRect/>
          </a:stretch>
        </p:blipFill>
        <p:spPr>
          <a:xfrm>
            <a:off x="452044" y="2612052"/>
            <a:ext cx="1849993" cy="1143357"/>
          </a:xfrm>
          <a:prstGeom prst="rect">
            <a:avLst/>
          </a:prstGeom>
        </p:spPr>
      </p:pic>
      <p:sp>
        <p:nvSpPr>
          <p:cNvPr id="4" name="Text 1">
            <a:extLst>
              <a:ext uri="{FF2B5EF4-FFF2-40B4-BE49-F238E27FC236}">
                <a16:creationId xmlns:a16="http://schemas.microsoft.com/office/drawing/2014/main" id="{FBF0E38B-6C5C-A99D-42E8-DD87FC716220}"/>
              </a:ext>
            </a:extLst>
          </p:cNvPr>
          <p:cNvSpPr/>
          <p:nvPr/>
        </p:nvSpPr>
        <p:spPr>
          <a:xfrm>
            <a:off x="2373087" y="1991942"/>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Roboto Slab" pitchFamily="34" charset="0"/>
                <a:ea typeface="Roboto Slab" pitchFamily="34" charset="-122"/>
                <a:cs typeface="Roboto Slab" pitchFamily="34" charset="-120"/>
              </a:rPr>
              <a:t>Cooling Tower</a:t>
            </a:r>
            <a:endParaRPr lang="en-US" sz="2200" dirty="0"/>
          </a:p>
        </p:txBody>
      </p:sp>
      <p:sp>
        <p:nvSpPr>
          <p:cNvPr id="5" name="Text 2">
            <a:extLst>
              <a:ext uri="{FF2B5EF4-FFF2-40B4-BE49-F238E27FC236}">
                <a16:creationId xmlns:a16="http://schemas.microsoft.com/office/drawing/2014/main" id="{5775FFBF-5148-175B-D687-5E9E4B9B8F09}"/>
              </a:ext>
            </a:extLst>
          </p:cNvPr>
          <p:cNvSpPr/>
          <p:nvPr/>
        </p:nvSpPr>
        <p:spPr>
          <a:xfrm>
            <a:off x="2373087" y="2482359"/>
            <a:ext cx="3482765" cy="171533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Roboto" pitchFamily="34" charset="0"/>
                <a:ea typeface="Roboto" pitchFamily="34" charset="-122"/>
                <a:cs typeface="Roboto" pitchFamily="34" charset="-120"/>
              </a:rPr>
              <a:t>Sand/MMF (20–40 μm) + side‑stream filtration (continuous) ± cartridge (10 μm). Add UV or biocide dosing based on microbial risk.</a:t>
            </a:r>
            <a:endParaRPr lang="en-US" sz="1750" dirty="0"/>
          </a:p>
        </p:txBody>
      </p:sp>
      <p:pic>
        <p:nvPicPr>
          <p:cNvPr id="6" name="Image 1">
            <a:extLst>
              <a:ext uri="{FF2B5EF4-FFF2-40B4-BE49-F238E27FC236}">
                <a16:creationId xmlns:a16="http://schemas.microsoft.com/office/drawing/2014/main" id="{C489EB5A-9A6E-08BB-7AFC-F295D6B6FE0F}"/>
              </a:ext>
            </a:extLst>
          </p:cNvPr>
          <p:cNvPicPr>
            <a:picLocks noChangeAspect="1"/>
          </p:cNvPicPr>
          <p:nvPr/>
        </p:nvPicPr>
        <p:blipFill>
          <a:blip r:embed="rId3"/>
          <a:stretch>
            <a:fillRect/>
          </a:stretch>
        </p:blipFill>
        <p:spPr>
          <a:xfrm>
            <a:off x="5926902" y="2612051"/>
            <a:ext cx="1850112" cy="1143357"/>
          </a:xfrm>
          <a:prstGeom prst="rect">
            <a:avLst/>
          </a:prstGeom>
        </p:spPr>
      </p:pic>
      <p:sp>
        <p:nvSpPr>
          <p:cNvPr id="7" name="Text 3">
            <a:extLst>
              <a:ext uri="{FF2B5EF4-FFF2-40B4-BE49-F238E27FC236}">
                <a16:creationId xmlns:a16="http://schemas.microsoft.com/office/drawing/2014/main" id="{F981508D-1E65-E582-69D1-C5F6EE1A20AF}"/>
              </a:ext>
            </a:extLst>
          </p:cNvPr>
          <p:cNvSpPr/>
          <p:nvPr/>
        </p:nvSpPr>
        <p:spPr>
          <a:xfrm>
            <a:off x="7906655" y="1999277"/>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latin typeface="Roboto Slab" pitchFamily="34" charset="0"/>
                <a:ea typeface="Roboto Slab" pitchFamily="34" charset="-122"/>
                <a:cs typeface="Roboto Slab" pitchFamily="34" charset="-120"/>
              </a:rPr>
              <a:t>Process Water</a:t>
            </a:r>
            <a:endParaRPr lang="en-US" sz="2200" dirty="0"/>
          </a:p>
        </p:txBody>
      </p:sp>
      <p:sp>
        <p:nvSpPr>
          <p:cNvPr id="8" name="Text 4">
            <a:extLst>
              <a:ext uri="{FF2B5EF4-FFF2-40B4-BE49-F238E27FC236}">
                <a16:creationId xmlns:a16="http://schemas.microsoft.com/office/drawing/2014/main" id="{76AAC8BF-0A2E-44FC-810C-4EED7217FE3C}"/>
              </a:ext>
            </a:extLst>
          </p:cNvPr>
          <p:cNvSpPr/>
          <p:nvPr/>
        </p:nvSpPr>
        <p:spPr>
          <a:xfrm>
            <a:off x="8011066" y="2612050"/>
            <a:ext cx="3802243" cy="147965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Roboto" pitchFamily="34" charset="0"/>
                <a:ea typeface="Roboto" pitchFamily="34" charset="-122"/>
                <a:cs typeface="Roboto" pitchFamily="34" charset="-120"/>
              </a:rPr>
              <a:t>MMF (10–20 μm) → Activated Carbon → Cartridge (1–5 μm). Controls focused on product quality and equipment protection.</a:t>
            </a:r>
            <a:endParaRPr lang="en-US" sz="1750" dirty="0"/>
          </a:p>
        </p:txBody>
      </p:sp>
      <p:sp>
        <p:nvSpPr>
          <p:cNvPr id="9" name="Text 5">
            <a:extLst>
              <a:ext uri="{FF2B5EF4-FFF2-40B4-BE49-F238E27FC236}">
                <a16:creationId xmlns:a16="http://schemas.microsoft.com/office/drawing/2014/main" id="{BBB74D5E-DB10-5E9B-C135-F0D0C442010E}"/>
              </a:ext>
            </a:extLst>
          </p:cNvPr>
          <p:cNvSpPr/>
          <p:nvPr/>
        </p:nvSpPr>
        <p:spPr>
          <a:xfrm>
            <a:off x="2059171" y="4980530"/>
            <a:ext cx="8682719" cy="61277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Roboto" pitchFamily="34" charset="0"/>
                <a:ea typeface="Roboto" pitchFamily="34" charset="-122"/>
                <a:cs typeface="Roboto" pitchFamily="34" charset="-120"/>
              </a:rPr>
              <a:t>Benefits: improved heat transfer, reduced downtime, consistent product specifications.</a:t>
            </a:r>
            <a:endParaRPr lang="en-US" sz="1750" dirty="0"/>
          </a:p>
        </p:txBody>
      </p:sp>
      <p:sp>
        <p:nvSpPr>
          <p:cNvPr id="10" name="Title 37">
            <a:extLst>
              <a:ext uri="{FF2B5EF4-FFF2-40B4-BE49-F238E27FC236}">
                <a16:creationId xmlns:a16="http://schemas.microsoft.com/office/drawing/2014/main" id="{29620597-A5DA-0B46-5FAE-ADFD17F8E7FB}"/>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1990022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1621-B626-AE63-4CDC-54E843033BA7}"/>
              </a:ext>
            </a:extLst>
          </p:cNvPr>
          <p:cNvSpPr>
            <a:spLocks noGrp="1"/>
          </p:cNvSpPr>
          <p:nvPr>
            <p:ph type="title"/>
          </p:nvPr>
        </p:nvSpPr>
        <p:spPr>
          <a:xfrm>
            <a:off x="610053" y="960755"/>
            <a:ext cx="11249437" cy="612775"/>
          </a:xfrm>
        </p:spPr>
        <p:txBody>
          <a:bodyPr>
            <a:normAutofit/>
          </a:bodyPr>
          <a:lstStyle/>
          <a:p>
            <a:r>
              <a:rPr lang="en-US" sz="2500" b="0" dirty="0">
                <a:latin typeface="Roboto Slab" pitchFamily="34" charset="0"/>
                <a:ea typeface="Roboto Slab" pitchFamily="34" charset="-122"/>
                <a:cs typeface="Roboto Slab" pitchFamily="34" charset="-120"/>
              </a:rPr>
              <a:t>Chiller &amp; Municipal Supply — Practical Filtration Mix</a:t>
            </a:r>
            <a:endParaRPr lang="en-IN" sz="2500" b="0" dirty="0"/>
          </a:p>
        </p:txBody>
      </p:sp>
      <p:pic>
        <p:nvPicPr>
          <p:cNvPr id="3" name="Image 0">
            <a:extLst>
              <a:ext uri="{FF2B5EF4-FFF2-40B4-BE49-F238E27FC236}">
                <a16:creationId xmlns:a16="http://schemas.microsoft.com/office/drawing/2014/main" id="{6BF5AD90-C684-3975-AED4-E47B30258BFB}"/>
              </a:ext>
            </a:extLst>
          </p:cNvPr>
          <p:cNvPicPr>
            <a:picLocks noChangeAspect="1"/>
          </p:cNvPicPr>
          <p:nvPr/>
        </p:nvPicPr>
        <p:blipFill>
          <a:blip r:embed="rId2"/>
          <a:stretch>
            <a:fillRect/>
          </a:stretch>
        </p:blipFill>
        <p:spPr>
          <a:xfrm>
            <a:off x="614066" y="1602455"/>
            <a:ext cx="7066121" cy="4004072"/>
          </a:xfrm>
          <a:prstGeom prst="rect">
            <a:avLst/>
          </a:prstGeom>
        </p:spPr>
      </p:pic>
      <p:sp>
        <p:nvSpPr>
          <p:cNvPr id="4" name="Text 1">
            <a:extLst>
              <a:ext uri="{FF2B5EF4-FFF2-40B4-BE49-F238E27FC236}">
                <a16:creationId xmlns:a16="http://schemas.microsoft.com/office/drawing/2014/main" id="{5E14751E-E8ED-E5D5-A2B8-748B38928894}"/>
              </a:ext>
            </a:extLst>
          </p:cNvPr>
          <p:cNvSpPr/>
          <p:nvPr/>
        </p:nvSpPr>
        <p:spPr>
          <a:xfrm>
            <a:off x="7790252" y="1740932"/>
            <a:ext cx="2409944"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Chiller Water</a:t>
            </a:r>
            <a:endParaRPr lang="en-US" sz="1850" dirty="0"/>
          </a:p>
        </p:txBody>
      </p:sp>
      <p:sp>
        <p:nvSpPr>
          <p:cNvPr id="5" name="Text 2">
            <a:extLst>
              <a:ext uri="{FF2B5EF4-FFF2-40B4-BE49-F238E27FC236}">
                <a16:creationId xmlns:a16="http://schemas.microsoft.com/office/drawing/2014/main" id="{F9064AF7-8D3A-9E97-F8C3-3C28E3278B2F}"/>
              </a:ext>
            </a:extLst>
          </p:cNvPr>
          <p:cNvSpPr/>
          <p:nvPr/>
        </p:nvSpPr>
        <p:spPr>
          <a:xfrm>
            <a:off x="7790252" y="2205990"/>
            <a:ext cx="4259223" cy="11410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Prevent exchanger blockage: Y‑strainer/basket (100–500 μm) → side stream filter (10–20 μm). Focus on particulate removal to preserve heat transfer.</a:t>
            </a:r>
            <a:endParaRPr lang="en-US" sz="1500" dirty="0"/>
          </a:p>
        </p:txBody>
      </p:sp>
      <p:sp>
        <p:nvSpPr>
          <p:cNvPr id="6" name="Text 3">
            <a:extLst>
              <a:ext uri="{FF2B5EF4-FFF2-40B4-BE49-F238E27FC236}">
                <a16:creationId xmlns:a16="http://schemas.microsoft.com/office/drawing/2014/main" id="{03BE71A1-2215-41F4-C7C1-E688396D39A2}"/>
              </a:ext>
            </a:extLst>
          </p:cNvPr>
          <p:cNvSpPr/>
          <p:nvPr/>
        </p:nvSpPr>
        <p:spPr>
          <a:xfrm>
            <a:off x="7790252" y="3510915"/>
            <a:ext cx="2409944"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Municipal Supply</a:t>
            </a:r>
            <a:endParaRPr lang="en-US" sz="1850" dirty="0"/>
          </a:p>
        </p:txBody>
      </p:sp>
      <p:sp>
        <p:nvSpPr>
          <p:cNvPr id="7" name="Text 4">
            <a:extLst>
              <a:ext uri="{FF2B5EF4-FFF2-40B4-BE49-F238E27FC236}">
                <a16:creationId xmlns:a16="http://schemas.microsoft.com/office/drawing/2014/main" id="{F86C1078-6A7F-E510-B4FC-0DADF0DFE181}"/>
              </a:ext>
            </a:extLst>
          </p:cNvPr>
          <p:cNvSpPr/>
          <p:nvPr/>
        </p:nvSpPr>
        <p:spPr>
          <a:xfrm>
            <a:off x="7790252" y="3975973"/>
            <a:ext cx="4259223" cy="11410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Common issues: residual chlorine, suspended solids. Suggested train: MMF (10–20 μm) → Activated Carbon → Cartridge (5 μm). Consider pH stabilization where required.</a:t>
            </a:r>
            <a:endParaRPr lang="en-US" sz="1500" dirty="0"/>
          </a:p>
        </p:txBody>
      </p:sp>
      <p:sp>
        <p:nvSpPr>
          <p:cNvPr id="8" name="Title 37">
            <a:extLst>
              <a:ext uri="{FF2B5EF4-FFF2-40B4-BE49-F238E27FC236}">
                <a16:creationId xmlns:a16="http://schemas.microsoft.com/office/drawing/2014/main" id="{0E75D8F0-9EB2-70F1-605F-11947B294038}"/>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276055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itHub - SayamAlt/Water-Quality-Prediction: Successfully established a machine  learning model which can predict whether any given water sample is potable  or not, based on its set of various properties, to a considerably high">
            <a:extLst>
              <a:ext uri="{FF2B5EF4-FFF2-40B4-BE49-F238E27FC236}">
                <a16:creationId xmlns:a16="http://schemas.microsoft.com/office/drawing/2014/main" id="{34570CFD-266C-53D0-BD5B-B3F84821658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2577"/>
            <a:ext cx="12192000" cy="6838247"/>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7109E5EF-3C51-139A-944A-71D71A8D7775}"/>
              </a:ext>
            </a:extLst>
          </p:cNvPr>
          <p:cNvSpPr/>
          <p:nvPr/>
        </p:nvSpPr>
        <p:spPr>
          <a:xfrm>
            <a:off x="577691" y="861307"/>
            <a:ext cx="5670590"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3000" b="1" dirty="0">
                <a:latin typeface="Roboto Slab" pitchFamily="34" charset="0"/>
                <a:ea typeface="Roboto Slab" pitchFamily="34" charset="-122"/>
                <a:cs typeface="Roboto Slab" pitchFamily="34" charset="-120"/>
              </a:rPr>
              <a:t>About Project</a:t>
            </a:r>
            <a:endParaRPr lang="en-US" sz="3000" b="1" dirty="0"/>
          </a:p>
        </p:txBody>
      </p:sp>
      <p:sp>
        <p:nvSpPr>
          <p:cNvPr id="6" name="Text 1">
            <a:extLst>
              <a:ext uri="{FF2B5EF4-FFF2-40B4-BE49-F238E27FC236}">
                <a16:creationId xmlns:a16="http://schemas.microsoft.com/office/drawing/2014/main" id="{2F38738D-86E5-B6BD-5700-D8428A15C456}"/>
              </a:ext>
            </a:extLst>
          </p:cNvPr>
          <p:cNvSpPr/>
          <p:nvPr/>
        </p:nvSpPr>
        <p:spPr>
          <a:xfrm>
            <a:off x="571143" y="1638070"/>
            <a:ext cx="5961738" cy="177404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latin typeface="Roboto" pitchFamily="34" charset="0"/>
                <a:ea typeface="Roboto" pitchFamily="34" charset="-122"/>
                <a:cs typeface="Roboto" pitchFamily="34" charset="-120"/>
              </a:rPr>
              <a:t>Today I am going to present my capstone project on “Water Potability Prediction for Food Manufacturing using Machine Learning with smart filtration Recommendation Combining data-driven detection, clear visual diagnostics, and targeted treatment recommendations.</a:t>
            </a:r>
            <a:endParaRPr lang="en-US" sz="1750" dirty="0"/>
          </a:p>
        </p:txBody>
      </p:sp>
      <p:sp>
        <p:nvSpPr>
          <p:cNvPr id="7" name="Shape 2">
            <a:extLst>
              <a:ext uri="{FF2B5EF4-FFF2-40B4-BE49-F238E27FC236}">
                <a16:creationId xmlns:a16="http://schemas.microsoft.com/office/drawing/2014/main" id="{E0813AEA-78EC-7ED1-23FC-D847F55620EB}"/>
              </a:ext>
            </a:extLst>
          </p:cNvPr>
          <p:cNvSpPr/>
          <p:nvPr/>
        </p:nvSpPr>
        <p:spPr>
          <a:xfrm>
            <a:off x="1291578" y="3709393"/>
            <a:ext cx="2051010" cy="687118"/>
          </a:xfrm>
          <a:prstGeom prst="roundRect">
            <a:avLst>
              <a:gd name="adj" fmla="val 6386"/>
            </a:avLst>
          </a:prstGeom>
          <a:solidFill>
            <a:srgbClr val="082545"/>
          </a:solidFill>
          <a:ln/>
        </p:spPr>
        <p:txBody>
          <a:bodyPr/>
          <a:lstStyle/>
          <a:p>
            <a:endParaRPr lang="en-IN" dirty="0"/>
          </a:p>
        </p:txBody>
      </p:sp>
      <p:sp>
        <p:nvSpPr>
          <p:cNvPr id="8" name="Text 3">
            <a:extLst>
              <a:ext uri="{FF2B5EF4-FFF2-40B4-BE49-F238E27FC236}">
                <a16:creationId xmlns:a16="http://schemas.microsoft.com/office/drawing/2014/main" id="{4E591D83-F9DC-C3D8-4EA3-C6D332F8AC95}"/>
              </a:ext>
            </a:extLst>
          </p:cNvPr>
          <p:cNvSpPr/>
          <p:nvPr/>
        </p:nvSpPr>
        <p:spPr>
          <a:xfrm>
            <a:off x="1774708" y="3907815"/>
            <a:ext cx="1373862" cy="29027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600" dirty="0">
                <a:solidFill>
                  <a:srgbClr val="D6E5EF"/>
                </a:solidFill>
                <a:latin typeface="Roboto" pitchFamily="34" charset="0"/>
                <a:ea typeface="Roboto" pitchFamily="34" charset="-122"/>
                <a:cs typeface="Roboto" pitchFamily="34" charset="-120"/>
              </a:rPr>
              <a:t>SAFE-BY-DESIGN</a:t>
            </a:r>
            <a:endParaRPr lang="en-US" sz="1600" dirty="0"/>
          </a:p>
        </p:txBody>
      </p:sp>
      <p:sp>
        <p:nvSpPr>
          <p:cNvPr id="9" name="Shape 4">
            <a:extLst>
              <a:ext uri="{FF2B5EF4-FFF2-40B4-BE49-F238E27FC236}">
                <a16:creationId xmlns:a16="http://schemas.microsoft.com/office/drawing/2014/main" id="{F10B51B5-6B0C-7ED7-AF34-88D80FB46D48}"/>
              </a:ext>
            </a:extLst>
          </p:cNvPr>
          <p:cNvSpPr/>
          <p:nvPr/>
        </p:nvSpPr>
        <p:spPr>
          <a:xfrm>
            <a:off x="3758473" y="3709393"/>
            <a:ext cx="1907885" cy="687117"/>
          </a:xfrm>
          <a:prstGeom prst="roundRect">
            <a:avLst>
              <a:gd name="adj" fmla="val 6165"/>
            </a:avLst>
          </a:prstGeom>
          <a:noFill/>
          <a:ln w="7620">
            <a:solidFill>
              <a:srgbClr val="66A8EE"/>
            </a:solidFill>
            <a:prstDash val="solid"/>
          </a:ln>
        </p:spPr>
        <p:txBody>
          <a:bodyPr/>
          <a:lstStyle/>
          <a:p>
            <a:endParaRPr lang="en-IN"/>
          </a:p>
        </p:txBody>
      </p:sp>
      <p:pic>
        <p:nvPicPr>
          <p:cNvPr id="10" name="Image 2">
            <a:extLst>
              <a:ext uri="{FF2B5EF4-FFF2-40B4-BE49-F238E27FC236}">
                <a16:creationId xmlns:a16="http://schemas.microsoft.com/office/drawing/2014/main" id="{0C1B34BC-2EB0-F6D6-479F-A0C229F5E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5693" y="3907814"/>
            <a:ext cx="290274" cy="290274"/>
          </a:xfrm>
          <a:prstGeom prst="rect">
            <a:avLst/>
          </a:prstGeom>
        </p:spPr>
      </p:pic>
      <p:sp>
        <p:nvSpPr>
          <p:cNvPr id="11" name="Text 5">
            <a:extLst>
              <a:ext uri="{FF2B5EF4-FFF2-40B4-BE49-F238E27FC236}">
                <a16:creationId xmlns:a16="http://schemas.microsoft.com/office/drawing/2014/main" id="{714F9AA0-A500-24F4-EA7F-846F285EAA6E}"/>
              </a:ext>
            </a:extLst>
          </p:cNvPr>
          <p:cNvSpPr/>
          <p:nvPr/>
        </p:nvSpPr>
        <p:spPr>
          <a:xfrm>
            <a:off x="4223187" y="3907814"/>
            <a:ext cx="1164669" cy="29027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600" dirty="0">
                <a:solidFill>
                  <a:srgbClr val="66A8EE"/>
                </a:solidFill>
                <a:latin typeface="Roboto" pitchFamily="34" charset="0"/>
                <a:ea typeface="Roboto" pitchFamily="34" charset="-122"/>
                <a:cs typeface="Roboto" pitchFamily="34" charset="-120"/>
              </a:rPr>
              <a:t>SUSTAINABLE</a:t>
            </a:r>
            <a:endParaRPr lang="en-US" sz="1600" dirty="0"/>
          </a:p>
        </p:txBody>
      </p:sp>
      <p:pic>
        <p:nvPicPr>
          <p:cNvPr id="13" name="Image 1">
            <a:extLst>
              <a:ext uri="{FF2B5EF4-FFF2-40B4-BE49-F238E27FC236}">
                <a16:creationId xmlns:a16="http://schemas.microsoft.com/office/drawing/2014/main" id="{96BA4F14-51B2-AF51-C80F-FBD60B92C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418" y="3962226"/>
            <a:ext cx="181451" cy="181451"/>
          </a:xfrm>
          <a:prstGeom prst="rect">
            <a:avLst/>
          </a:prstGeom>
        </p:spPr>
      </p:pic>
    </p:spTree>
    <p:extLst>
      <p:ext uri="{BB962C8B-B14F-4D97-AF65-F5344CB8AC3E}">
        <p14:creationId xmlns:p14="http://schemas.microsoft.com/office/powerpoint/2010/main" val="4030720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FB8C-E681-EA34-67E8-4B2C41B045D7}"/>
              </a:ext>
            </a:extLst>
          </p:cNvPr>
          <p:cNvSpPr>
            <a:spLocks noGrp="1"/>
          </p:cNvSpPr>
          <p:nvPr>
            <p:ph type="title"/>
          </p:nvPr>
        </p:nvSpPr>
        <p:spPr>
          <a:xfrm>
            <a:off x="678884" y="1009364"/>
            <a:ext cx="10834234" cy="612775"/>
          </a:xfrm>
        </p:spPr>
        <p:txBody>
          <a:bodyPr>
            <a:normAutofit/>
          </a:bodyPr>
          <a:lstStyle/>
          <a:p>
            <a:r>
              <a:rPr lang="en-US" sz="2500" b="0" dirty="0">
                <a:latin typeface="Roboto Slab" pitchFamily="34" charset="0"/>
                <a:ea typeface="Roboto Slab" pitchFamily="34" charset="-122"/>
                <a:cs typeface="Roboto Slab" pitchFamily="34" charset="-120"/>
              </a:rPr>
              <a:t>High‑Quality Streams — Steam Condensate &amp; RO Treated Water</a:t>
            </a:r>
            <a:endParaRPr lang="en-IN" sz="2500" b="0" dirty="0"/>
          </a:p>
        </p:txBody>
      </p:sp>
      <p:pic>
        <p:nvPicPr>
          <p:cNvPr id="3" name="Image 0">
            <a:extLst>
              <a:ext uri="{FF2B5EF4-FFF2-40B4-BE49-F238E27FC236}">
                <a16:creationId xmlns:a16="http://schemas.microsoft.com/office/drawing/2014/main" id="{C419C8FE-2C3F-B27E-E3B6-4335AC8412E9}"/>
              </a:ext>
            </a:extLst>
          </p:cNvPr>
          <p:cNvPicPr>
            <a:picLocks noChangeAspect="1"/>
          </p:cNvPicPr>
          <p:nvPr/>
        </p:nvPicPr>
        <p:blipFill>
          <a:blip r:embed="rId2"/>
          <a:stretch>
            <a:fillRect/>
          </a:stretch>
        </p:blipFill>
        <p:spPr>
          <a:xfrm>
            <a:off x="678884" y="1704055"/>
            <a:ext cx="7066121" cy="4004072"/>
          </a:xfrm>
          <a:prstGeom prst="rect">
            <a:avLst/>
          </a:prstGeom>
        </p:spPr>
      </p:pic>
      <p:sp>
        <p:nvSpPr>
          <p:cNvPr id="4" name="Text 1">
            <a:extLst>
              <a:ext uri="{FF2B5EF4-FFF2-40B4-BE49-F238E27FC236}">
                <a16:creationId xmlns:a16="http://schemas.microsoft.com/office/drawing/2014/main" id="{29A41ABA-4882-F0EA-6112-14A796F799CA}"/>
              </a:ext>
            </a:extLst>
          </p:cNvPr>
          <p:cNvSpPr/>
          <p:nvPr/>
        </p:nvSpPr>
        <p:spPr>
          <a:xfrm>
            <a:off x="7864134" y="1892805"/>
            <a:ext cx="3642598"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Steam Condensate (95% potable)</a:t>
            </a:r>
            <a:endParaRPr lang="en-US" sz="1850" dirty="0"/>
          </a:p>
        </p:txBody>
      </p:sp>
      <p:sp>
        <p:nvSpPr>
          <p:cNvPr id="5" name="Text 2">
            <a:extLst>
              <a:ext uri="{FF2B5EF4-FFF2-40B4-BE49-F238E27FC236}">
                <a16:creationId xmlns:a16="http://schemas.microsoft.com/office/drawing/2014/main" id="{C3C74150-6603-12A8-87DC-C7C4CBF8BDF3}"/>
              </a:ext>
            </a:extLst>
          </p:cNvPr>
          <p:cNvSpPr/>
          <p:nvPr/>
        </p:nvSpPr>
        <p:spPr>
          <a:xfrm>
            <a:off x="7864134" y="2357863"/>
            <a:ext cx="4259223" cy="85582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Recommended: bag/cartridge filters (1–5 μm); oil removal if carryover present. Goal: protect boiler and prevent carryover contaminants.</a:t>
            </a:r>
            <a:endParaRPr lang="en-US" sz="1500" dirty="0"/>
          </a:p>
        </p:txBody>
      </p:sp>
      <p:sp>
        <p:nvSpPr>
          <p:cNvPr id="6" name="Text 3">
            <a:extLst>
              <a:ext uri="{FF2B5EF4-FFF2-40B4-BE49-F238E27FC236}">
                <a16:creationId xmlns:a16="http://schemas.microsoft.com/office/drawing/2014/main" id="{C2A6DB0C-4BE7-0083-6E89-E509563D9B8D}"/>
              </a:ext>
            </a:extLst>
          </p:cNvPr>
          <p:cNvSpPr/>
          <p:nvPr/>
        </p:nvSpPr>
        <p:spPr>
          <a:xfrm>
            <a:off x="7864134" y="3377514"/>
            <a:ext cx="3543895"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RO Treated Water (92% potable)</a:t>
            </a:r>
            <a:endParaRPr lang="en-US" sz="1850" dirty="0"/>
          </a:p>
        </p:txBody>
      </p:sp>
      <p:sp>
        <p:nvSpPr>
          <p:cNvPr id="7" name="Text 4">
            <a:extLst>
              <a:ext uri="{FF2B5EF4-FFF2-40B4-BE49-F238E27FC236}">
                <a16:creationId xmlns:a16="http://schemas.microsoft.com/office/drawing/2014/main" id="{031D57A9-944B-03FE-03F0-8D5ABEB05E2A}"/>
              </a:ext>
            </a:extLst>
          </p:cNvPr>
          <p:cNvSpPr/>
          <p:nvPr/>
        </p:nvSpPr>
        <p:spPr>
          <a:xfrm>
            <a:off x="7864134" y="3842573"/>
            <a:ext cx="4259223" cy="114109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High‑purity uses: cartridge (0.2–1 μm) and optional UV sterilization for microbial control. Monitor conductivity and TOC for process criticality.</a:t>
            </a:r>
            <a:endParaRPr lang="en-US" sz="1500" dirty="0"/>
          </a:p>
        </p:txBody>
      </p:sp>
      <p:sp>
        <p:nvSpPr>
          <p:cNvPr id="8" name="Title 37">
            <a:extLst>
              <a:ext uri="{FF2B5EF4-FFF2-40B4-BE49-F238E27FC236}">
                <a16:creationId xmlns:a16="http://schemas.microsoft.com/office/drawing/2014/main" id="{D5761890-B0B3-9ABA-A647-FEE9E880A21F}"/>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384715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6868-98B3-6C80-2913-8E8F0CB8D34B}"/>
              </a:ext>
            </a:extLst>
          </p:cNvPr>
          <p:cNvSpPr>
            <a:spLocks noGrp="1"/>
          </p:cNvSpPr>
          <p:nvPr>
            <p:ph type="title"/>
          </p:nvPr>
        </p:nvSpPr>
        <p:spPr>
          <a:xfrm>
            <a:off x="4224498" y="757221"/>
            <a:ext cx="7273626" cy="612775"/>
          </a:xfrm>
        </p:spPr>
        <p:txBody>
          <a:bodyPr>
            <a:normAutofit/>
          </a:bodyPr>
          <a:lstStyle/>
          <a:p>
            <a:r>
              <a:rPr lang="en-US" sz="2500" b="0" dirty="0">
                <a:latin typeface="Roboto Slab" pitchFamily="34" charset="0"/>
                <a:ea typeface="Roboto Slab" pitchFamily="34" charset="-122"/>
                <a:cs typeface="Roboto Slab" pitchFamily="34" charset="-120"/>
              </a:rPr>
              <a:t>Boiler Feed &amp; Final Rinse — Critical Controls</a:t>
            </a:r>
            <a:endParaRPr lang="en-IN" sz="2500" b="0" dirty="0"/>
          </a:p>
        </p:txBody>
      </p:sp>
      <p:pic>
        <p:nvPicPr>
          <p:cNvPr id="3" name="Image 0">
            <a:extLst>
              <a:ext uri="{FF2B5EF4-FFF2-40B4-BE49-F238E27FC236}">
                <a16:creationId xmlns:a16="http://schemas.microsoft.com/office/drawing/2014/main" id="{160F4FB5-4529-E785-20C0-6E7BFF29B61E}"/>
              </a:ext>
            </a:extLst>
          </p:cNvPr>
          <p:cNvPicPr>
            <a:picLocks noChangeAspect="1"/>
          </p:cNvPicPr>
          <p:nvPr/>
        </p:nvPicPr>
        <p:blipFill>
          <a:blip r:embed="rId2"/>
          <a:stretch>
            <a:fillRect/>
          </a:stretch>
        </p:blipFill>
        <p:spPr>
          <a:xfrm>
            <a:off x="812800" y="1290332"/>
            <a:ext cx="3260437" cy="4890656"/>
          </a:xfrm>
          <a:prstGeom prst="rect">
            <a:avLst/>
          </a:prstGeom>
        </p:spPr>
      </p:pic>
      <p:sp>
        <p:nvSpPr>
          <p:cNvPr id="4" name="Shape 1">
            <a:extLst>
              <a:ext uri="{FF2B5EF4-FFF2-40B4-BE49-F238E27FC236}">
                <a16:creationId xmlns:a16="http://schemas.microsoft.com/office/drawing/2014/main" id="{E582FB40-677C-EC35-6B62-823C91C69705}"/>
              </a:ext>
            </a:extLst>
          </p:cNvPr>
          <p:cNvSpPr/>
          <p:nvPr/>
        </p:nvSpPr>
        <p:spPr>
          <a:xfrm>
            <a:off x="4128117" y="1471494"/>
            <a:ext cx="192762" cy="1355527"/>
          </a:xfrm>
          <a:prstGeom prst="roundRect">
            <a:avLst>
              <a:gd name="adj" fmla="val 15003"/>
            </a:avLst>
          </a:prstGeom>
          <a:solidFill>
            <a:srgbClr val="3F4652"/>
          </a:solidFill>
          <a:ln/>
        </p:spPr>
        <p:txBody>
          <a:bodyPr/>
          <a:lstStyle/>
          <a:p>
            <a:endParaRPr lang="en-IN"/>
          </a:p>
        </p:txBody>
      </p:sp>
      <p:sp>
        <p:nvSpPr>
          <p:cNvPr id="5" name="Text 2">
            <a:extLst>
              <a:ext uri="{FF2B5EF4-FFF2-40B4-BE49-F238E27FC236}">
                <a16:creationId xmlns:a16="http://schemas.microsoft.com/office/drawing/2014/main" id="{A61732FC-CD37-2091-E871-CA18AB92F0DF}"/>
              </a:ext>
            </a:extLst>
          </p:cNvPr>
          <p:cNvSpPr/>
          <p:nvPr/>
        </p:nvSpPr>
        <p:spPr>
          <a:xfrm>
            <a:off x="4484709" y="1664256"/>
            <a:ext cx="2409944"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Boiler Feed Water</a:t>
            </a:r>
            <a:endParaRPr lang="en-US" sz="1850" dirty="0"/>
          </a:p>
        </p:txBody>
      </p:sp>
      <p:sp>
        <p:nvSpPr>
          <p:cNvPr id="6" name="Text 3">
            <a:extLst>
              <a:ext uri="{FF2B5EF4-FFF2-40B4-BE49-F238E27FC236}">
                <a16:creationId xmlns:a16="http://schemas.microsoft.com/office/drawing/2014/main" id="{F36A41D6-9CD3-B91A-05B6-30B2CDD45683}"/>
              </a:ext>
            </a:extLst>
          </p:cNvPr>
          <p:cNvSpPr/>
          <p:nvPr/>
        </p:nvSpPr>
        <p:spPr>
          <a:xfrm>
            <a:off x="4484709" y="2063711"/>
            <a:ext cx="7199828" cy="57054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Multimedia (10 μm) → Cartridge (1–5 μm) → RO if required. Objectives: minimize scaling, protect metallurgy, extend boiler life.</a:t>
            </a:r>
            <a:endParaRPr lang="en-US" sz="1500" dirty="0"/>
          </a:p>
        </p:txBody>
      </p:sp>
      <p:sp>
        <p:nvSpPr>
          <p:cNvPr id="7" name="Shape 4">
            <a:extLst>
              <a:ext uri="{FF2B5EF4-FFF2-40B4-BE49-F238E27FC236}">
                <a16:creationId xmlns:a16="http://schemas.microsoft.com/office/drawing/2014/main" id="{A108BEF1-9803-55D2-3D0F-678685FD0F37}"/>
              </a:ext>
            </a:extLst>
          </p:cNvPr>
          <p:cNvSpPr/>
          <p:nvPr/>
        </p:nvSpPr>
        <p:spPr>
          <a:xfrm>
            <a:off x="4417320" y="2990851"/>
            <a:ext cx="192762" cy="1355527"/>
          </a:xfrm>
          <a:prstGeom prst="roundRect">
            <a:avLst>
              <a:gd name="adj" fmla="val 15003"/>
            </a:avLst>
          </a:prstGeom>
          <a:solidFill>
            <a:srgbClr val="3F4652"/>
          </a:solidFill>
          <a:ln/>
        </p:spPr>
        <p:txBody>
          <a:bodyPr/>
          <a:lstStyle/>
          <a:p>
            <a:endParaRPr lang="en-IN"/>
          </a:p>
        </p:txBody>
      </p:sp>
      <p:sp>
        <p:nvSpPr>
          <p:cNvPr id="8" name="Text 5">
            <a:extLst>
              <a:ext uri="{FF2B5EF4-FFF2-40B4-BE49-F238E27FC236}">
                <a16:creationId xmlns:a16="http://schemas.microsoft.com/office/drawing/2014/main" id="{044B8BD2-5DE9-D4AA-A15D-F786D6F39023}"/>
              </a:ext>
            </a:extLst>
          </p:cNvPr>
          <p:cNvSpPr/>
          <p:nvPr/>
        </p:nvSpPr>
        <p:spPr>
          <a:xfrm>
            <a:off x="4773912" y="3183613"/>
            <a:ext cx="3324344" cy="3012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850" dirty="0">
                <a:latin typeface="Roboto Slab" pitchFamily="34" charset="0"/>
                <a:ea typeface="Roboto Slab" pitchFamily="34" charset="-122"/>
                <a:cs typeface="Roboto Slab" pitchFamily="34" charset="-120"/>
              </a:rPr>
              <a:t>Final Rinse (Product Contact)</a:t>
            </a:r>
            <a:endParaRPr lang="en-US" sz="1850" dirty="0"/>
          </a:p>
        </p:txBody>
      </p:sp>
      <p:sp>
        <p:nvSpPr>
          <p:cNvPr id="9" name="Text 6">
            <a:extLst>
              <a:ext uri="{FF2B5EF4-FFF2-40B4-BE49-F238E27FC236}">
                <a16:creationId xmlns:a16="http://schemas.microsoft.com/office/drawing/2014/main" id="{BEE881E4-31B4-DB4F-47CD-B540DAD7337E}"/>
              </a:ext>
            </a:extLst>
          </p:cNvPr>
          <p:cNvSpPr/>
          <p:nvPr/>
        </p:nvSpPr>
        <p:spPr>
          <a:xfrm>
            <a:off x="4773912" y="3583067"/>
            <a:ext cx="6910626" cy="57054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Cartridge (0.2–0.5 μm) + UV sterilizer for microbial removal. Ensure validation protocols and routine integrity checks.</a:t>
            </a:r>
            <a:endParaRPr lang="en-US" sz="1500" dirty="0"/>
          </a:p>
        </p:txBody>
      </p:sp>
      <p:sp>
        <p:nvSpPr>
          <p:cNvPr id="10" name="Text 7">
            <a:extLst>
              <a:ext uri="{FF2B5EF4-FFF2-40B4-BE49-F238E27FC236}">
                <a16:creationId xmlns:a16="http://schemas.microsoft.com/office/drawing/2014/main" id="{9D950AC8-D6DC-D4FC-5927-B9CC9AA1AECA}"/>
              </a:ext>
            </a:extLst>
          </p:cNvPr>
          <p:cNvSpPr/>
          <p:nvPr/>
        </p:nvSpPr>
        <p:spPr>
          <a:xfrm>
            <a:off x="4128117" y="4530686"/>
            <a:ext cx="7556421" cy="85582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500" dirty="0">
                <a:latin typeface="Roboto" pitchFamily="34" charset="0"/>
                <a:ea typeface="Roboto" pitchFamily="34" charset="-122"/>
                <a:cs typeface="Roboto" pitchFamily="34" charset="-120"/>
              </a:rPr>
              <a:t>Next steps: deploy AquaSafe AI scoring on sample streams, implement prioritized filtration trains for highest‑risk sources, and establish monitoring + retraining cadence for continuous improvement.</a:t>
            </a:r>
            <a:endParaRPr lang="en-US" sz="1500" dirty="0"/>
          </a:p>
        </p:txBody>
      </p:sp>
      <p:sp>
        <p:nvSpPr>
          <p:cNvPr id="11" name="Title 37">
            <a:extLst>
              <a:ext uri="{FF2B5EF4-FFF2-40B4-BE49-F238E27FC236}">
                <a16:creationId xmlns:a16="http://schemas.microsoft.com/office/drawing/2014/main" id="{BDC7EE84-5927-6C2E-F095-5AA7AF63AB41}"/>
              </a:ext>
            </a:extLst>
          </p:cNvPr>
          <p:cNvSpPr txBox="1">
            <a:spLocks/>
          </p:cNvSpPr>
          <p:nvPr/>
        </p:nvSpPr>
        <p:spPr>
          <a:xfrm>
            <a:off x="611188" y="184150"/>
            <a:ext cx="10833100"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12804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34F04-2FF7-4D28-93B6-9387A7048EF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25162D0-DD15-CCEF-44A5-E64F765B3CB1}"/>
              </a:ext>
            </a:extLst>
          </p:cNvPr>
          <p:cNvSpPr>
            <a:spLocks noGrp="1"/>
          </p:cNvSpPr>
          <p:nvPr>
            <p:ph type="title"/>
          </p:nvPr>
        </p:nvSpPr>
        <p:spPr>
          <a:xfrm>
            <a:off x="6612516" y="45981"/>
            <a:ext cx="3796146" cy="680925"/>
          </a:xfrm>
        </p:spPr>
        <p:txBody>
          <a:bodyPr>
            <a:normAutofit fontScale="90000"/>
          </a:bodyPr>
          <a:lstStyle/>
          <a:p>
            <a:br>
              <a:rPr lang="en-IN" dirty="0">
                <a:solidFill>
                  <a:schemeClr val="tx1"/>
                </a:solidFill>
              </a:rPr>
            </a:br>
            <a:br>
              <a:rPr lang="en-IN" dirty="0">
                <a:solidFill>
                  <a:schemeClr val="tx1"/>
                </a:solidFill>
              </a:rPr>
            </a:br>
            <a:r>
              <a:rPr lang="en-IN" dirty="0">
                <a:solidFill>
                  <a:schemeClr val="tx1"/>
                </a:solidFill>
              </a:rPr>
              <a:t>Streamlit Deployment</a:t>
            </a:r>
            <a:br>
              <a:rPr lang="en-IN" dirty="0">
                <a:solidFill>
                  <a:schemeClr val="tx1"/>
                </a:solidFill>
              </a:rPr>
            </a:br>
            <a:br>
              <a:rPr lang="en-IN" dirty="0">
                <a:solidFill>
                  <a:schemeClr val="tx1"/>
                </a:solidFill>
              </a:rPr>
            </a:br>
            <a:endParaRPr lang="en-IN" dirty="0">
              <a:solidFill>
                <a:schemeClr val="tx1"/>
              </a:solidFill>
            </a:endParaRPr>
          </a:p>
        </p:txBody>
      </p:sp>
      <p:sp>
        <p:nvSpPr>
          <p:cNvPr id="13" name="TextBox 12">
            <a:extLst>
              <a:ext uri="{FF2B5EF4-FFF2-40B4-BE49-F238E27FC236}">
                <a16:creationId xmlns:a16="http://schemas.microsoft.com/office/drawing/2014/main" id="{88BECBD3-5289-0A15-076A-59D97F755ED0}"/>
              </a:ext>
            </a:extLst>
          </p:cNvPr>
          <p:cNvSpPr txBox="1"/>
          <p:nvPr/>
        </p:nvSpPr>
        <p:spPr>
          <a:xfrm>
            <a:off x="27711" y="2165108"/>
            <a:ext cx="4073233" cy="2031325"/>
          </a:xfrm>
          <a:prstGeom prst="rect">
            <a:avLst/>
          </a:prstGeom>
          <a:noFill/>
        </p:spPr>
        <p:txBody>
          <a:bodyPr wrap="square" rtlCol="0">
            <a:spAutoFit/>
          </a:bodyPr>
          <a:lstStyle/>
          <a:p>
            <a:r>
              <a:rPr lang="en-IN" dirty="0">
                <a:solidFill>
                  <a:schemeClr val="bg1"/>
                </a:solidFill>
              </a:rPr>
              <a:t>Overall Working Flow</a:t>
            </a:r>
          </a:p>
          <a:p>
            <a:pPr marL="285750" indent="-285750">
              <a:buFont typeface="Arial" panose="020B0604020202020204" pitchFamily="34" charset="0"/>
              <a:buChar char="•"/>
            </a:pPr>
            <a:r>
              <a:rPr lang="en-IN" dirty="0">
                <a:solidFill>
                  <a:schemeClr val="bg1"/>
                </a:solidFill>
              </a:rPr>
              <a:t>Step 1: User enters water parameters</a:t>
            </a:r>
          </a:p>
          <a:p>
            <a:pPr marL="285750" indent="-285750">
              <a:buFont typeface="Arial" panose="020B0604020202020204" pitchFamily="34" charset="0"/>
              <a:buChar char="•"/>
            </a:pPr>
            <a:r>
              <a:rPr lang="en-IN" dirty="0">
                <a:solidFill>
                  <a:schemeClr val="bg1"/>
                </a:solidFill>
              </a:rPr>
              <a:t>Step 2: AI model analyses data</a:t>
            </a:r>
          </a:p>
          <a:p>
            <a:pPr marL="285750" indent="-285750">
              <a:buFont typeface="Arial" panose="020B0604020202020204" pitchFamily="34" charset="0"/>
              <a:buChar char="•"/>
            </a:pPr>
            <a:r>
              <a:rPr lang="en-IN" dirty="0">
                <a:solidFill>
                  <a:schemeClr val="bg1"/>
                </a:solidFill>
              </a:rPr>
              <a:t>Step 3: App predicts potable or not potable</a:t>
            </a:r>
          </a:p>
          <a:p>
            <a:pPr marL="285750" indent="-285750">
              <a:buFont typeface="Arial" panose="020B0604020202020204" pitchFamily="34" charset="0"/>
              <a:buChar char="•"/>
            </a:pPr>
            <a:r>
              <a:rPr lang="en-IN" dirty="0">
                <a:solidFill>
                  <a:schemeClr val="bg1"/>
                </a:solidFill>
              </a:rPr>
              <a:t>Step 4: Shows performance metrics</a:t>
            </a:r>
          </a:p>
          <a:p>
            <a:pPr marL="285750" indent="-285750">
              <a:buFont typeface="Arial" panose="020B0604020202020204" pitchFamily="34" charset="0"/>
              <a:buChar char="•"/>
            </a:pPr>
            <a:r>
              <a:rPr lang="en-IN" dirty="0">
                <a:solidFill>
                  <a:schemeClr val="bg1"/>
                </a:solidFill>
              </a:rPr>
              <a:t>Step 5: Suggests filtration method</a:t>
            </a:r>
          </a:p>
        </p:txBody>
      </p:sp>
      <p:sp>
        <p:nvSpPr>
          <p:cNvPr id="14" name="TextBox 13">
            <a:extLst>
              <a:ext uri="{FF2B5EF4-FFF2-40B4-BE49-F238E27FC236}">
                <a16:creationId xmlns:a16="http://schemas.microsoft.com/office/drawing/2014/main" id="{AC9DE33A-CBA1-60D0-40E4-63F928CD0EF0}"/>
              </a:ext>
            </a:extLst>
          </p:cNvPr>
          <p:cNvSpPr txBox="1"/>
          <p:nvPr/>
        </p:nvSpPr>
        <p:spPr>
          <a:xfrm>
            <a:off x="1031153" y="1733871"/>
            <a:ext cx="1921163" cy="461665"/>
          </a:xfrm>
          <a:prstGeom prst="rect">
            <a:avLst/>
          </a:prstGeom>
          <a:noFill/>
        </p:spPr>
        <p:txBody>
          <a:bodyPr wrap="square" rtlCol="0">
            <a:spAutoFit/>
          </a:bodyPr>
          <a:lstStyle/>
          <a:p>
            <a:pPr algn="ctr"/>
            <a:r>
              <a:rPr lang="en-IN" sz="2400" dirty="0">
                <a:solidFill>
                  <a:schemeClr val="bg1"/>
                </a:solidFill>
              </a:rPr>
              <a:t>AquaSafe AI</a:t>
            </a:r>
          </a:p>
        </p:txBody>
      </p:sp>
      <p:pic>
        <p:nvPicPr>
          <p:cNvPr id="11" name="Content Placeholder 10">
            <a:extLst>
              <a:ext uri="{FF2B5EF4-FFF2-40B4-BE49-F238E27FC236}">
                <a16:creationId xmlns:a16="http://schemas.microsoft.com/office/drawing/2014/main" id="{C2C1EEB8-C3C5-48A5-52B6-D572C4891D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6052" y="812600"/>
            <a:ext cx="7368021" cy="4423054"/>
          </a:xfrm>
          <a:prstGeom prst="rect">
            <a:avLst/>
          </a:prstGeom>
        </p:spPr>
      </p:pic>
      <p:sp>
        <p:nvSpPr>
          <p:cNvPr id="19" name="TextBox 18">
            <a:extLst>
              <a:ext uri="{FF2B5EF4-FFF2-40B4-BE49-F238E27FC236}">
                <a16:creationId xmlns:a16="http://schemas.microsoft.com/office/drawing/2014/main" id="{B5B14F88-3283-4818-5E94-9FB5EAEC9BD5}"/>
              </a:ext>
            </a:extLst>
          </p:cNvPr>
          <p:cNvSpPr txBox="1"/>
          <p:nvPr/>
        </p:nvSpPr>
        <p:spPr>
          <a:xfrm>
            <a:off x="4617463" y="4921361"/>
            <a:ext cx="7058024" cy="923330"/>
          </a:xfrm>
          <a:prstGeom prst="rect">
            <a:avLst/>
          </a:prstGeom>
          <a:noFill/>
        </p:spPr>
        <p:txBody>
          <a:bodyPr wrap="square">
            <a:spAutoFit/>
          </a:bodyPr>
          <a:lstStyle/>
          <a:p>
            <a:pPr algn="just"/>
            <a:r>
              <a:rPr lang="en-US" dirty="0"/>
              <a:t>“This Streamlit app uses machine learning to analyze water quality parameters and predict whether water is safe for consumption, while also providing performance metrics and filtration recommendations”</a:t>
            </a:r>
            <a:endParaRPr lang="en-IN" dirty="0"/>
          </a:p>
        </p:txBody>
      </p:sp>
      <p:pic>
        <p:nvPicPr>
          <p:cNvPr id="3" name="Picture 2" descr="Brand • Streamlit">
            <a:extLst>
              <a:ext uri="{FF2B5EF4-FFF2-40B4-BE49-F238E27FC236}">
                <a16:creationId xmlns:a16="http://schemas.microsoft.com/office/drawing/2014/main" id="{AA11DA5B-FC68-8522-CEEA-65D261455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8932" y="0"/>
            <a:ext cx="1357122" cy="76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94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1E121-D74E-0A2A-80A8-EB84E3F7C5E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234F00E-CE2D-12BA-F57F-598A5897A222}"/>
              </a:ext>
            </a:extLst>
          </p:cNvPr>
          <p:cNvSpPr>
            <a:spLocks noGrp="1"/>
          </p:cNvSpPr>
          <p:nvPr>
            <p:ph type="title"/>
          </p:nvPr>
        </p:nvSpPr>
        <p:spPr>
          <a:xfrm>
            <a:off x="6253018" y="0"/>
            <a:ext cx="3796146" cy="680925"/>
          </a:xfrm>
        </p:spPr>
        <p:txBody>
          <a:bodyPr>
            <a:normAutofit fontScale="90000"/>
          </a:bodyPr>
          <a:lstStyle/>
          <a:p>
            <a:br>
              <a:rPr lang="en-IN" dirty="0">
                <a:solidFill>
                  <a:schemeClr val="tx1"/>
                </a:solidFill>
              </a:rPr>
            </a:br>
            <a:br>
              <a:rPr lang="en-IN" dirty="0">
                <a:solidFill>
                  <a:schemeClr val="tx1"/>
                </a:solidFill>
              </a:rPr>
            </a:br>
            <a:r>
              <a:rPr lang="en-IN" dirty="0">
                <a:solidFill>
                  <a:schemeClr val="tx1"/>
                </a:solidFill>
              </a:rPr>
              <a:t>Streamlit Deployment</a:t>
            </a:r>
            <a:br>
              <a:rPr lang="en-IN" dirty="0">
                <a:solidFill>
                  <a:schemeClr val="tx1"/>
                </a:solidFill>
              </a:rPr>
            </a:br>
            <a:br>
              <a:rPr lang="en-IN" dirty="0">
                <a:solidFill>
                  <a:schemeClr val="tx1"/>
                </a:solidFill>
              </a:rPr>
            </a:br>
            <a:endParaRPr lang="en-IN" dirty="0">
              <a:solidFill>
                <a:schemeClr val="tx1"/>
              </a:solidFill>
            </a:endParaRPr>
          </a:p>
        </p:txBody>
      </p:sp>
      <p:sp>
        <p:nvSpPr>
          <p:cNvPr id="13" name="TextBox 12">
            <a:extLst>
              <a:ext uri="{FF2B5EF4-FFF2-40B4-BE49-F238E27FC236}">
                <a16:creationId xmlns:a16="http://schemas.microsoft.com/office/drawing/2014/main" id="{3DE80553-E998-5ED8-3005-952E6148EC6C}"/>
              </a:ext>
            </a:extLst>
          </p:cNvPr>
          <p:cNvSpPr txBox="1"/>
          <p:nvPr/>
        </p:nvSpPr>
        <p:spPr>
          <a:xfrm>
            <a:off x="674255" y="1348510"/>
            <a:ext cx="2576946" cy="1754326"/>
          </a:xfrm>
          <a:prstGeom prst="rect">
            <a:avLst/>
          </a:prstGeom>
          <a:noFill/>
        </p:spPr>
        <p:txBody>
          <a:bodyPr wrap="square" rtlCol="0">
            <a:spAutoFit/>
          </a:bodyPr>
          <a:lstStyle/>
          <a:p>
            <a:r>
              <a:rPr lang="en-IN" b="1" dirty="0">
                <a:solidFill>
                  <a:schemeClr val="bg1"/>
                </a:solidFill>
              </a:rPr>
              <a:t>App Features</a:t>
            </a:r>
          </a:p>
          <a:p>
            <a:pPr marL="285750" indent="-285750">
              <a:buFont typeface="Arial" panose="020B0604020202020204" pitchFamily="34" charset="0"/>
              <a:buChar char="•"/>
            </a:pPr>
            <a:r>
              <a:rPr lang="en-IN" dirty="0">
                <a:solidFill>
                  <a:schemeClr val="bg1"/>
                </a:solidFill>
              </a:rPr>
              <a:t>Live parameter input</a:t>
            </a:r>
          </a:p>
          <a:p>
            <a:pPr marL="285750" indent="-285750">
              <a:buFont typeface="Arial" panose="020B0604020202020204" pitchFamily="34" charset="0"/>
              <a:buChar char="•"/>
            </a:pPr>
            <a:r>
              <a:rPr lang="en-IN" dirty="0">
                <a:solidFill>
                  <a:schemeClr val="bg1"/>
                </a:solidFill>
              </a:rPr>
              <a:t>Potability prediction</a:t>
            </a:r>
          </a:p>
          <a:p>
            <a:pPr marL="285750" indent="-285750">
              <a:buFont typeface="Arial" panose="020B0604020202020204" pitchFamily="34" charset="0"/>
              <a:buChar char="•"/>
            </a:pPr>
            <a:r>
              <a:rPr lang="en-IN" dirty="0">
                <a:solidFill>
                  <a:schemeClr val="bg1"/>
                </a:solidFill>
              </a:rPr>
              <a:t>Filtration suggestion</a:t>
            </a:r>
          </a:p>
          <a:p>
            <a:pPr marL="285750" indent="-285750">
              <a:buFont typeface="Arial" panose="020B0604020202020204" pitchFamily="34" charset="0"/>
              <a:buChar char="•"/>
            </a:pPr>
            <a:r>
              <a:rPr lang="en-IN" dirty="0">
                <a:solidFill>
                  <a:schemeClr val="bg1"/>
                </a:solidFill>
              </a:rPr>
              <a:t>Risk alerts</a:t>
            </a:r>
          </a:p>
          <a:p>
            <a:pPr marL="285750" indent="-285750">
              <a:buFont typeface="Arial" panose="020B0604020202020204" pitchFamily="34" charset="0"/>
              <a:buChar char="•"/>
            </a:pPr>
            <a:r>
              <a:rPr lang="en-IN" dirty="0">
                <a:solidFill>
                  <a:schemeClr val="bg1"/>
                </a:solidFill>
              </a:rPr>
              <a:t>Trend Charts</a:t>
            </a:r>
          </a:p>
        </p:txBody>
      </p:sp>
      <p:sp>
        <p:nvSpPr>
          <p:cNvPr id="14" name="TextBox 13">
            <a:extLst>
              <a:ext uri="{FF2B5EF4-FFF2-40B4-BE49-F238E27FC236}">
                <a16:creationId xmlns:a16="http://schemas.microsoft.com/office/drawing/2014/main" id="{424EA6BC-6F0C-5D1A-6E1C-058FE1BBE864}"/>
              </a:ext>
            </a:extLst>
          </p:cNvPr>
          <p:cNvSpPr txBox="1"/>
          <p:nvPr/>
        </p:nvSpPr>
        <p:spPr>
          <a:xfrm>
            <a:off x="809481" y="680925"/>
            <a:ext cx="1921163" cy="369332"/>
          </a:xfrm>
          <a:prstGeom prst="rect">
            <a:avLst/>
          </a:prstGeom>
          <a:noFill/>
        </p:spPr>
        <p:txBody>
          <a:bodyPr wrap="square" rtlCol="0">
            <a:spAutoFit/>
          </a:bodyPr>
          <a:lstStyle/>
          <a:p>
            <a:pPr algn="ctr"/>
            <a:r>
              <a:rPr lang="en-IN" dirty="0">
                <a:solidFill>
                  <a:schemeClr val="bg1"/>
                </a:solidFill>
              </a:rPr>
              <a:t>AQUASAFE AI</a:t>
            </a:r>
          </a:p>
        </p:txBody>
      </p:sp>
      <p:pic>
        <p:nvPicPr>
          <p:cNvPr id="5" name="Content Placeholder 4">
            <a:extLst>
              <a:ext uri="{FF2B5EF4-FFF2-40B4-BE49-F238E27FC236}">
                <a16:creationId xmlns:a16="http://schemas.microsoft.com/office/drawing/2014/main" id="{A2F82210-1970-CEEE-4696-9E96FA28C45A}"/>
              </a:ext>
            </a:extLst>
          </p:cNvPr>
          <p:cNvPicPr>
            <a:picLocks noGrp="1" noChangeAspect="1"/>
          </p:cNvPicPr>
          <p:nvPr>
            <p:ph idx="1"/>
          </p:nvPr>
        </p:nvPicPr>
        <p:blipFill>
          <a:blip r:embed="rId3"/>
          <a:stretch>
            <a:fillRect/>
          </a:stretch>
        </p:blipFill>
        <p:spPr>
          <a:xfrm>
            <a:off x="4149725" y="680924"/>
            <a:ext cx="7696481" cy="5468351"/>
          </a:xfrm>
          <a:prstGeom prst="rect">
            <a:avLst/>
          </a:prstGeom>
        </p:spPr>
      </p:pic>
    </p:spTree>
    <p:extLst>
      <p:ext uri="{BB962C8B-B14F-4D97-AF65-F5344CB8AC3E}">
        <p14:creationId xmlns:p14="http://schemas.microsoft.com/office/powerpoint/2010/main" val="3231878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C0D684-E734-2F4C-2DC4-1C8C09E2093F}"/>
              </a:ext>
            </a:extLst>
          </p:cNvPr>
          <p:cNvPicPr>
            <a:picLocks noGrp="1" noChangeAspect="1"/>
          </p:cNvPicPr>
          <p:nvPr>
            <p:ph idx="1"/>
          </p:nvPr>
        </p:nvPicPr>
        <p:blipFill>
          <a:blip r:embed="rId2"/>
          <a:stretch>
            <a:fillRect/>
          </a:stretch>
        </p:blipFill>
        <p:spPr>
          <a:xfrm>
            <a:off x="513195" y="1293041"/>
            <a:ext cx="7054850" cy="3709942"/>
          </a:xfrm>
          <a:prstGeom prst="rect">
            <a:avLst/>
          </a:prstGeom>
        </p:spPr>
      </p:pic>
      <p:pic>
        <p:nvPicPr>
          <p:cNvPr id="7" name="Picture 6">
            <a:extLst>
              <a:ext uri="{FF2B5EF4-FFF2-40B4-BE49-F238E27FC236}">
                <a16:creationId xmlns:a16="http://schemas.microsoft.com/office/drawing/2014/main" id="{F44E5CA6-7C57-D30A-4C91-C649ED2A72C4}"/>
              </a:ext>
            </a:extLst>
          </p:cNvPr>
          <p:cNvPicPr>
            <a:picLocks noChangeAspect="1"/>
          </p:cNvPicPr>
          <p:nvPr/>
        </p:nvPicPr>
        <p:blipFill>
          <a:blip r:embed="rId3"/>
          <a:stretch>
            <a:fillRect/>
          </a:stretch>
        </p:blipFill>
        <p:spPr>
          <a:xfrm>
            <a:off x="242069" y="4470612"/>
            <a:ext cx="2730116" cy="1774248"/>
          </a:xfrm>
          <a:prstGeom prst="rect">
            <a:avLst/>
          </a:prstGeom>
        </p:spPr>
      </p:pic>
      <p:sp>
        <p:nvSpPr>
          <p:cNvPr id="13" name="Rectangle 4">
            <a:extLst>
              <a:ext uri="{FF2B5EF4-FFF2-40B4-BE49-F238E27FC236}">
                <a16:creationId xmlns:a16="http://schemas.microsoft.com/office/drawing/2014/main" id="{15042706-A0E9-CAD0-00A0-28F250B23749}"/>
              </a:ext>
            </a:extLst>
          </p:cNvPr>
          <p:cNvSpPr>
            <a:spLocks noChangeArrowheads="1"/>
          </p:cNvSpPr>
          <p:nvPr/>
        </p:nvSpPr>
        <p:spPr bwMode="auto">
          <a:xfrm>
            <a:off x="8141277" y="123356"/>
            <a:ext cx="405072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Predict whether water is Potable (Safe) or Not Potable (Unsafe)</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Show model performance</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Recommend filtration methods</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Help plant operators or engineers make decisions</a:t>
            </a:r>
          </a:p>
          <a:p>
            <a:pPr lvl="0" eaLnBrk="0" fontAlgn="base" hangingPunct="0">
              <a:spcBef>
                <a:spcPct val="0"/>
              </a:spcBef>
              <a:spcAft>
                <a:spcPct val="0"/>
              </a:spcAft>
              <a:buFontTx/>
              <a:buChar char="•"/>
            </a:pPr>
            <a:endParaRPr lang="en-US" altLang="en-US" sz="1600"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Test Size (0.20)This means:80% data → used for training the model20% data → used for testing the </a:t>
            </a:r>
            <a:r>
              <a:rPr lang="en-US" altLang="en-US" sz="1600" dirty="0" err="1">
                <a:solidFill>
                  <a:schemeClr val="bg1"/>
                </a:solidFill>
                <a:latin typeface="Arial" panose="020B0604020202020204" pitchFamily="34" charset="0"/>
              </a:rPr>
              <a:t>modelTesting</a:t>
            </a:r>
            <a:r>
              <a:rPr lang="en-US" altLang="en-US" sz="1600" dirty="0">
                <a:solidFill>
                  <a:schemeClr val="bg1"/>
                </a:solidFill>
                <a:latin typeface="Arial" panose="020B0604020202020204" pitchFamily="34" charset="0"/>
              </a:rPr>
              <a:t> checks how well the model performs on new data.</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323 → correctly identified unsafe water ✅</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121 → correctly identified safe water ✅</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82 → unsafe water predicted as safe ❌</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140 → safe water predicted as unsafe ❌</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ROC Curve-In machine learning, the ROC curve is used to evaluate how well a classification model performs by plotting:</a:t>
            </a:r>
          </a:p>
          <a:p>
            <a:pPr lvl="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AUC = 0.694Meaning:0.5 → bad model0.7 → good model1.0 → perfect </a:t>
            </a:r>
            <a:r>
              <a:rPr lang="en-US" altLang="en-US" sz="1600" dirty="0" err="1">
                <a:solidFill>
                  <a:schemeClr val="bg1"/>
                </a:solidFill>
                <a:latin typeface="Arial" panose="020B0604020202020204" pitchFamily="34" charset="0"/>
              </a:rPr>
              <a:t>modelYour</a:t>
            </a:r>
            <a:r>
              <a:rPr lang="en-US" altLang="en-US" sz="1600" dirty="0">
                <a:solidFill>
                  <a:schemeClr val="bg1"/>
                </a:solidFill>
                <a:latin typeface="Arial" panose="020B0604020202020204" pitchFamily="34" charset="0"/>
              </a:rPr>
              <a:t> model = good performance.</a:t>
            </a:r>
          </a:p>
        </p:txBody>
      </p:sp>
      <p:sp>
        <p:nvSpPr>
          <p:cNvPr id="15" name="Rectangle 5">
            <a:extLst>
              <a:ext uri="{FF2B5EF4-FFF2-40B4-BE49-F238E27FC236}">
                <a16:creationId xmlns:a16="http://schemas.microsoft.com/office/drawing/2014/main" id="{D8CAE97E-F8D6-1CF4-3A17-8DF66F3C6B3E}"/>
              </a:ext>
            </a:extLst>
          </p:cNvPr>
          <p:cNvSpPr>
            <a:spLocks noChangeArrowheads="1"/>
          </p:cNvSpPr>
          <p:nvPr/>
        </p:nvSpPr>
        <p:spPr bwMode="auto">
          <a:xfrm>
            <a:off x="4335896" y="1603522"/>
            <a:ext cx="50378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Confusion Matrix (Very Important)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solidFill>
                <a:effectLst/>
                <a:latin typeface="Arial" panose="020B0604020202020204" pitchFamily="34" charset="0"/>
              </a:rPr>
              <a:t>This table shows prediction results.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 name="Title 1">
            <a:extLst>
              <a:ext uri="{FF2B5EF4-FFF2-40B4-BE49-F238E27FC236}">
                <a16:creationId xmlns:a16="http://schemas.microsoft.com/office/drawing/2014/main" id="{9271D193-29AB-1F3C-2A88-869A21F2FABD}"/>
              </a:ext>
            </a:extLst>
          </p:cNvPr>
          <p:cNvSpPr>
            <a:spLocks noGrp="1"/>
          </p:cNvSpPr>
          <p:nvPr>
            <p:ph type="title"/>
          </p:nvPr>
        </p:nvSpPr>
        <p:spPr>
          <a:xfrm>
            <a:off x="428215" y="381993"/>
            <a:ext cx="7057847" cy="612775"/>
          </a:xfrm>
        </p:spPr>
        <p:txBody>
          <a:bodyPr/>
          <a:lstStyle/>
          <a:p>
            <a:r>
              <a:rPr lang="en-US" dirty="0"/>
              <a:t>Model Performance</a:t>
            </a:r>
            <a:endParaRPr lang="en-IN" dirty="0"/>
          </a:p>
        </p:txBody>
      </p:sp>
    </p:spTree>
    <p:extLst>
      <p:ext uri="{BB962C8B-B14F-4D97-AF65-F5344CB8AC3E}">
        <p14:creationId xmlns:p14="http://schemas.microsoft.com/office/powerpoint/2010/main" val="2474262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6114-CBBC-6533-8E1F-B466C943EA4E}"/>
              </a:ext>
            </a:extLst>
          </p:cNvPr>
          <p:cNvSpPr>
            <a:spLocks noGrp="1"/>
          </p:cNvSpPr>
          <p:nvPr>
            <p:ph type="title"/>
          </p:nvPr>
        </p:nvSpPr>
        <p:spPr/>
        <p:txBody>
          <a:bodyPr/>
          <a:lstStyle/>
          <a:p>
            <a:r>
              <a:rPr lang="en-US" dirty="0"/>
              <a:t>Predict &amp;  Filtration</a:t>
            </a:r>
            <a:endParaRPr lang="en-IN" dirty="0"/>
          </a:p>
        </p:txBody>
      </p:sp>
      <p:pic>
        <p:nvPicPr>
          <p:cNvPr id="5" name="Content Placeholder 4">
            <a:extLst>
              <a:ext uri="{FF2B5EF4-FFF2-40B4-BE49-F238E27FC236}">
                <a16:creationId xmlns:a16="http://schemas.microsoft.com/office/drawing/2014/main" id="{036558F0-1AA3-F3FB-10A4-C43D8F397F3A}"/>
              </a:ext>
            </a:extLst>
          </p:cNvPr>
          <p:cNvPicPr>
            <a:picLocks noGrp="1" noChangeAspect="1"/>
          </p:cNvPicPr>
          <p:nvPr>
            <p:ph idx="1"/>
          </p:nvPr>
        </p:nvPicPr>
        <p:blipFill>
          <a:blip r:embed="rId2"/>
          <a:stretch>
            <a:fillRect/>
          </a:stretch>
        </p:blipFill>
        <p:spPr>
          <a:xfrm>
            <a:off x="609600" y="1997974"/>
            <a:ext cx="7054850" cy="3796949"/>
          </a:xfrm>
          <a:prstGeom prst="rect">
            <a:avLst/>
          </a:prstGeom>
        </p:spPr>
      </p:pic>
      <p:sp>
        <p:nvSpPr>
          <p:cNvPr id="7" name="TextBox 6">
            <a:extLst>
              <a:ext uri="{FF2B5EF4-FFF2-40B4-BE49-F238E27FC236}">
                <a16:creationId xmlns:a16="http://schemas.microsoft.com/office/drawing/2014/main" id="{335EB9FB-0ACE-E4C8-39BD-D8484D9E024B}"/>
              </a:ext>
            </a:extLst>
          </p:cNvPr>
          <p:cNvSpPr txBox="1"/>
          <p:nvPr/>
        </p:nvSpPr>
        <p:spPr>
          <a:xfrm>
            <a:off x="8206518" y="2823082"/>
            <a:ext cx="3375882" cy="1815882"/>
          </a:xfrm>
          <a:prstGeom prst="rect">
            <a:avLst/>
          </a:prstGeom>
          <a:noFill/>
        </p:spPr>
        <p:txBody>
          <a:bodyPr wrap="square">
            <a:spAutoFit/>
          </a:bodyPr>
          <a:lstStyle/>
          <a:p>
            <a:pPr>
              <a:buFont typeface="Arial" panose="020B0604020202020204" pitchFamily="34" charset="0"/>
              <a:buChar char="•"/>
            </a:pPr>
            <a:r>
              <a:rPr lang="en-US" sz="1400" b="1" dirty="0">
                <a:solidFill>
                  <a:schemeClr val="bg1"/>
                </a:solidFill>
                <a:effectLst/>
              </a:rPr>
              <a:t>Interactive prediction:</a:t>
            </a:r>
            <a:r>
              <a:rPr lang="en-US" sz="1400" dirty="0">
                <a:solidFill>
                  <a:schemeClr val="bg1"/>
                </a:solidFill>
                <a:effectLst/>
              </a:rPr>
              <a:t> User enters water properties (pH, hardness, etc.)</a:t>
            </a:r>
          </a:p>
          <a:p>
            <a:pPr>
              <a:buFont typeface="Arial" panose="020B0604020202020204" pitchFamily="34" charset="0"/>
              <a:buChar char="•"/>
            </a:pPr>
            <a:r>
              <a:rPr lang="en-US" sz="1400" b="1" dirty="0">
                <a:solidFill>
                  <a:schemeClr val="bg1"/>
                </a:solidFill>
                <a:effectLst/>
              </a:rPr>
              <a:t>Output:</a:t>
            </a:r>
            <a:r>
              <a:rPr lang="en-US" sz="1400" dirty="0">
                <a:solidFill>
                  <a:schemeClr val="bg1"/>
                </a:solidFill>
                <a:effectLst/>
              </a:rPr>
              <a:t> Potable or Not Potable with confidence score</a:t>
            </a:r>
          </a:p>
          <a:p>
            <a:pPr>
              <a:buFont typeface="Arial" panose="020B0604020202020204" pitchFamily="34" charset="0"/>
              <a:buChar char="•"/>
            </a:pPr>
            <a:r>
              <a:rPr lang="en-US" sz="1400" b="1" dirty="0">
                <a:solidFill>
                  <a:schemeClr val="bg1"/>
                </a:solidFill>
                <a:effectLst/>
              </a:rPr>
              <a:t>Filtration solutions:</a:t>
            </a:r>
            <a:r>
              <a:rPr lang="en-US" sz="1400" dirty="0">
                <a:solidFill>
                  <a:schemeClr val="bg1"/>
                </a:solidFill>
                <a:effectLst/>
              </a:rPr>
              <a:t> Recommended treatment methods for each source</a:t>
            </a:r>
          </a:p>
          <a:p>
            <a:pPr>
              <a:buFont typeface="Arial" panose="020B0604020202020204" pitchFamily="34" charset="0"/>
              <a:buChar char="•"/>
            </a:pPr>
            <a:r>
              <a:rPr lang="en-US" sz="1400" b="1" dirty="0">
                <a:solidFill>
                  <a:schemeClr val="bg1"/>
                </a:solidFill>
                <a:effectLst/>
              </a:rPr>
              <a:t>Visual:</a:t>
            </a:r>
            <a:r>
              <a:rPr lang="en-US" sz="1400" dirty="0">
                <a:solidFill>
                  <a:schemeClr val="bg1"/>
                </a:solidFill>
                <a:effectLst/>
              </a:rPr>
              <a:t> Input summary table + filtration guide</a:t>
            </a:r>
          </a:p>
        </p:txBody>
      </p:sp>
    </p:spTree>
    <p:extLst>
      <p:ext uri="{BB962C8B-B14F-4D97-AF65-F5344CB8AC3E}">
        <p14:creationId xmlns:p14="http://schemas.microsoft.com/office/powerpoint/2010/main" val="362167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9EBB-C383-56A0-B207-7942EA7909B9}"/>
              </a:ext>
            </a:extLst>
          </p:cNvPr>
          <p:cNvSpPr>
            <a:spLocks noGrp="1"/>
          </p:cNvSpPr>
          <p:nvPr>
            <p:ph type="title"/>
          </p:nvPr>
        </p:nvSpPr>
        <p:spPr/>
        <p:txBody>
          <a:bodyPr>
            <a:normAutofit fontScale="90000"/>
          </a:bodyPr>
          <a:lstStyle/>
          <a:p>
            <a:r>
              <a:rPr lang="en-IN" dirty="0"/>
              <a:t>Filtration Guide Generation from Dataset</a:t>
            </a:r>
          </a:p>
        </p:txBody>
      </p:sp>
      <p:pic>
        <p:nvPicPr>
          <p:cNvPr id="5" name="Content Placeholder 4">
            <a:extLst>
              <a:ext uri="{FF2B5EF4-FFF2-40B4-BE49-F238E27FC236}">
                <a16:creationId xmlns:a16="http://schemas.microsoft.com/office/drawing/2014/main" id="{2A7121B2-98FD-FA62-151D-5B7FF8DD7726}"/>
              </a:ext>
            </a:extLst>
          </p:cNvPr>
          <p:cNvPicPr>
            <a:picLocks noGrp="1" noChangeAspect="1"/>
          </p:cNvPicPr>
          <p:nvPr>
            <p:ph idx="1"/>
          </p:nvPr>
        </p:nvPicPr>
        <p:blipFill>
          <a:blip r:embed="rId2"/>
          <a:stretch>
            <a:fillRect/>
          </a:stretch>
        </p:blipFill>
        <p:spPr>
          <a:xfrm>
            <a:off x="467013" y="1305341"/>
            <a:ext cx="7054850" cy="3340301"/>
          </a:xfrm>
          <a:prstGeom prst="rect">
            <a:avLst/>
          </a:prstGeom>
        </p:spPr>
      </p:pic>
      <p:sp>
        <p:nvSpPr>
          <p:cNvPr id="7" name="TextBox 6">
            <a:extLst>
              <a:ext uri="{FF2B5EF4-FFF2-40B4-BE49-F238E27FC236}">
                <a16:creationId xmlns:a16="http://schemas.microsoft.com/office/drawing/2014/main" id="{920125D8-B2D6-920C-B4AA-A383E3BE134B}"/>
              </a:ext>
            </a:extLst>
          </p:cNvPr>
          <p:cNvSpPr txBox="1"/>
          <p:nvPr/>
        </p:nvSpPr>
        <p:spPr>
          <a:xfrm>
            <a:off x="448540" y="4734542"/>
            <a:ext cx="7251124" cy="1384995"/>
          </a:xfrm>
          <a:prstGeom prst="rect">
            <a:avLst/>
          </a:prstGeom>
          <a:noFill/>
        </p:spPr>
        <p:txBody>
          <a:bodyPr wrap="square">
            <a:spAutoFit/>
          </a:bodyPr>
          <a:lstStyle/>
          <a:p>
            <a:r>
              <a:rPr lang="en-US" sz="1400" dirty="0"/>
              <a:t>From the dataset, we used key water quality parameters like pH, TDS, turbidity, and hardness. We defined threshold limits based on standard water treatment guidelines. Then we applied rule-based logic that maps each parameter exceedance to a suitable filtration technology. For example, high TDS triggers RO recommendation, high hardness suggests softeners, and high turbidity suggests sediment filters. This converts raw sensor data into an automatic filtration guide for each water source, making the system practical for real industrial use.”</a:t>
            </a:r>
          </a:p>
        </p:txBody>
      </p:sp>
      <p:sp>
        <p:nvSpPr>
          <p:cNvPr id="9" name="TextBox 8">
            <a:extLst>
              <a:ext uri="{FF2B5EF4-FFF2-40B4-BE49-F238E27FC236}">
                <a16:creationId xmlns:a16="http://schemas.microsoft.com/office/drawing/2014/main" id="{65B11EBE-7840-8C3C-B3B9-2D9F33926E3D}"/>
              </a:ext>
            </a:extLst>
          </p:cNvPr>
          <p:cNvSpPr txBox="1"/>
          <p:nvPr/>
        </p:nvSpPr>
        <p:spPr>
          <a:xfrm>
            <a:off x="8081818" y="167143"/>
            <a:ext cx="3639127" cy="6001643"/>
          </a:xfrm>
          <a:prstGeom prst="rect">
            <a:avLst/>
          </a:prstGeom>
          <a:noFill/>
        </p:spPr>
        <p:txBody>
          <a:bodyPr wrap="square">
            <a:spAutoFit/>
          </a:bodyPr>
          <a:lstStyle/>
          <a:p>
            <a:pPr>
              <a:buNone/>
            </a:pPr>
            <a:r>
              <a:rPr lang="en-IN" sz="1600" b="1" dirty="0">
                <a:solidFill>
                  <a:schemeClr val="bg1"/>
                </a:solidFill>
              </a:rPr>
              <a:t>How Filtration Recommendations Are Generated</a:t>
            </a:r>
          </a:p>
          <a:p>
            <a:pPr>
              <a:buNone/>
            </a:pPr>
            <a:r>
              <a:rPr lang="en-IN" sz="1600" b="1" dirty="0">
                <a:solidFill>
                  <a:schemeClr val="bg1"/>
                </a:solidFill>
              </a:rPr>
              <a:t>Input Data:</a:t>
            </a:r>
            <a:endParaRPr lang="en-IN" sz="1600" dirty="0">
              <a:solidFill>
                <a:schemeClr val="bg1"/>
              </a:solidFill>
            </a:endParaRPr>
          </a:p>
          <a:p>
            <a:pPr>
              <a:buFont typeface="Arial" panose="020B0604020202020204" pitchFamily="34" charset="0"/>
              <a:buChar char="•"/>
            </a:pPr>
            <a:r>
              <a:rPr lang="en-IN" sz="1600" dirty="0">
                <a:solidFill>
                  <a:schemeClr val="bg1"/>
                </a:solidFill>
              </a:rPr>
              <a:t>Water quality parameters (pH, TDS, Turbidity, Hardness, Organics, Chlorine)</a:t>
            </a:r>
          </a:p>
          <a:p>
            <a:pPr>
              <a:buFont typeface="Arial" panose="020B0604020202020204" pitchFamily="34" charset="0"/>
              <a:buChar char="•"/>
            </a:pPr>
            <a:r>
              <a:rPr lang="en-IN" sz="1600" dirty="0">
                <a:solidFill>
                  <a:schemeClr val="bg1"/>
                </a:solidFill>
              </a:rPr>
              <a:t>Water source type (CIP, Borewell, Cooling Tower, Process Water)</a:t>
            </a:r>
          </a:p>
          <a:p>
            <a:pPr>
              <a:buNone/>
            </a:pPr>
            <a:r>
              <a:rPr lang="en-IN" sz="1600" b="1" dirty="0">
                <a:solidFill>
                  <a:schemeClr val="bg1"/>
                </a:solidFill>
              </a:rPr>
              <a:t>Method Used: Rule-Based Decision Logic</a:t>
            </a:r>
            <a:endParaRPr lang="en-IN" sz="1600" dirty="0">
              <a:solidFill>
                <a:schemeClr val="bg1"/>
              </a:solidFill>
            </a:endParaRPr>
          </a:p>
          <a:p>
            <a:pPr>
              <a:buFont typeface="Arial" panose="020B0604020202020204" pitchFamily="34" charset="0"/>
              <a:buChar char="•"/>
            </a:pPr>
            <a:r>
              <a:rPr lang="en-IN" sz="1600" dirty="0">
                <a:solidFill>
                  <a:schemeClr val="bg1"/>
                </a:solidFill>
              </a:rPr>
              <a:t>Parameter thresholds defined using water standards</a:t>
            </a:r>
          </a:p>
          <a:p>
            <a:pPr>
              <a:buFont typeface="Arial" panose="020B0604020202020204" pitchFamily="34" charset="0"/>
              <a:buChar char="•"/>
            </a:pPr>
            <a:r>
              <a:rPr lang="en-IN" sz="1600" dirty="0">
                <a:solidFill>
                  <a:schemeClr val="bg1"/>
                </a:solidFill>
              </a:rPr>
              <a:t>Each exceeded parameter mapped to a treatment method</a:t>
            </a:r>
          </a:p>
          <a:p>
            <a:pPr>
              <a:buNone/>
            </a:pPr>
            <a:r>
              <a:rPr lang="en-IN" sz="1600" b="1" dirty="0">
                <a:solidFill>
                  <a:schemeClr val="bg1"/>
                </a:solidFill>
              </a:rPr>
              <a:t>Examples:</a:t>
            </a:r>
            <a:endParaRPr lang="en-IN" sz="1600" dirty="0">
              <a:solidFill>
                <a:schemeClr val="bg1"/>
              </a:solidFill>
            </a:endParaRPr>
          </a:p>
          <a:p>
            <a:pPr>
              <a:buFont typeface="Arial" panose="020B0604020202020204" pitchFamily="34" charset="0"/>
              <a:buChar char="•"/>
            </a:pPr>
            <a:r>
              <a:rPr lang="en-IN" sz="1600" dirty="0">
                <a:solidFill>
                  <a:schemeClr val="bg1"/>
                </a:solidFill>
              </a:rPr>
              <a:t>High TDS → Reverse Osmosis (RO)</a:t>
            </a:r>
          </a:p>
          <a:p>
            <a:pPr>
              <a:buFont typeface="Arial" panose="020B0604020202020204" pitchFamily="34" charset="0"/>
              <a:buChar char="•"/>
            </a:pPr>
            <a:r>
              <a:rPr lang="en-IN" sz="1600" dirty="0">
                <a:solidFill>
                  <a:schemeClr val="bg1"/>
                </a:solidFill>
              </a:rPr>
              <a:t>High Hardness → Water Softener</a:t>
            </a:r>
          </a:p>
          <a:p>
            <a:pPr>
              <a:buFont typeface="Arial" panose="020B0604020202020204" pitchFamily="34" charset="0"/>
              <a:buChar char="•"/>
            </a:pPr>
            <a:r>
              <a:rPr lang="en-IN" sz="1600" dirty="0">
                <a:solidFill>
                  <a:schemeClr val="bg1"/>
                </a:solidFill>
              </a:rPr>
              <a:t>High Turbidity → Sediment Filter</a:t>
            </a:r>
          </a:p>
          <a:p>
            <a:pPr>
              <a:buFont typeface="Arial" panose="020B0604020202020204" pitchFamily="34" charset="0"/>
              <a:buChar char="•"/>
            </a:pPr>
            <a:r>
              <a:rPr lang="en-IN" sz="1600" dirty="0">
                <a:solidFill>
                  <a:schemeClr val="bg1"/>
                </a:solidFill>
              </a:rPr>
              <a:t>High Organics/Chlorine → Activated Carbon</a:t>
            </a:r>
          </a:p>
          <a:p>
            <a:pPr>
              <a:buFont typeface="Arial" panose="020B0604020202020204" pitchFamily="34" charset="0"/>
              <a:buChar char="•"/>
            </a:pPr>
            <a:r>
              <a:rPr lang="en-IN" sz="1600" dirty="0">
                <a:solidFill>
                  <a:schemeClr val="bg1"/>
                </a:solidFill>
              </a:rPr>
              <a:t>Microbial risk → UV Purifier</a:t>
            </a:r>
          </a:p>
          <a:p>
            <a:pPr>
              <a:buNone/>
            </a:pPr>
            <a:r>
              <a:rPr lang="en-IN" sz="1600" b="1" dirty="0">
                <a:solidFill>
                  <a:schemeClr val="bg1"/>
                </a:solidFill>
              </a:rPr>
              <a:t>Output:</a:t>
            </a:r>
            <a:br>
              <a:rPr lang="en-IN" sz="1600" dirty="0">
                <a:solidFill>
                  <a:schemeClr val="bg1"/>
                </a:solidFill>
              </a:rPr>
            </a:br>
            <a:r>
              <a:rPr lang="en-IN" sz="1600" dirty="0">
                <a:solidFill>
                  <a:schemeClr val="bg1"/>
                </a:solidFill>
              </a:rPr>
              <a:t>➡️ Automatic filtration solution recommendation table</a:t>
            </a:r>
            <a:br>
              <a:rPr lang="en-IN" sz="1600" dirty="0">
                <a:solidFill>
                  <a:schemeClr val="bg1"/>
                </a:solidFill>
              </a:rPr>
            </a:br>
            <a:r>
              <a:rPr lang="en-IN" sz="1600" dirty="0">
                <a:solidFill>
                  <a:schemeClr val="bg1"/>
                </a:solidFill>
              </a:rPr>
              <a:t>➡️ Source-wise treatment guide</a:t>
            </a:r>
            <a:br>
              <a:rPr lang="en-IN" sz="1600" dirty="0">
                <a:solidFill>
                  <a:schemeClr val="bg1"/>
                </a:solidFill>
              </a:rPr>
            </a:br>
            <a:r>
              <a:rPr lang="en-IN" sz="1600" dirty="0">
                <a:solidFill>
                  <a:schemeClr val="bg1"/>
                </a:solidFill>
              </a:rPr>
              <a:t>➡️ Industry-ready decision support</a:t>
            </a:r>
          </a:p>
        </p:txBody>
      </p:sp>
    </p:spTree>
    <p:extLst>
      <p:ext uri="{BB962C8B-B14F-4D97-AF65-F5344CB8AC3E}">
        <p14:creationId xmlns:p14="http://schemas.microsoft.com/office/powerpoint/2010/main" val="1084829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53028E-13AB-420D-58B1-F338A427EFD4}"/>
              </a:ext>
            </a:extLst>
          </p:cNvPr>
          <p:cNvSpPr>
            <a:spLocks noGrp="1"/>
          </p:cNvSpPr>
          <p:nvPr>
            <p:ph type="title"/>
          </p:nvPr>
        </p:nvSpPr>
        <p:spPr/>
        <p:txBody>
          <a:bodyPr>
            <a:normAutofit fontScale="90000"/>
          </a:bodyPr>
          <a:lstStyle/>
          <a:p>
            <a:pPr algn="ctr"/>
            <a:br>
              <a:rPr lang="en-US" dirty="0"/>
            </a:br>
            <a:r>
              <a:rPr lang="en-US" dirty="0"/>
              <a:t>“AquaSafe AI”-Smart Water Potability Prediction &amp; </a:t>
            </a:r>
            <a:br>
              <a:rPr lang="en-US" dirty="0"/>
            </a:br>
            <a:r>
              <a:rPr lang="en-US" dirty="0"/>
              <a:t>Filtration Solutions </a:t>
            </a:r>
            <a:br>
              <a:rPr lang="en-US" b="0" dirty="0"/>
            </a:br>
            <a:endParaRPr lang="en-IN" dirty="0"/>
          </a:p>
        </p:txBody>
      </p:sp>
      <p:sp>
        <p:nvSpPr>
          <p:cNvPr id="5" name="Text Placeholder 4">
            <a:extLst>
              <a:ext uri="{FF2B5EF4-FFF2-40B4-BE49-F238E27FC236}">
                <a16:creationId xmlns:a16="http://schemas.microsoft.com/office/drawing/2014/main" id="{8190261E-15F4-1C70-F899-8E668BDF66F5}"/>
              </a:ext>
            </a:extLst>
          </p:cNvPr>
          <p:cNvSpPr>
            <a:spLocks noGrp="1"/>
          </p:cNvSpPr>
          <p:nvPr>
            <p:ph type="body" idx="1"/>
          </p:nvPr>
        </p:nvSpPr>
        <p:spPr/>
        <p:txBody>
          <a:bodyPr>
            <a:normAutofit fontScale="92500"/>
          </a:bodyPr>
          <a:lstStyle/>
          <a:p>
            <a:r>
              <a:rPr lang="en-IN" dirty="0"/>
              <a:t>Filtration Guide Generation from Dataset</a:t>
            </a:r>
          </a:p>
        </p:txBody>
      </p:sp>
      <p:sp>
        <p:nvSpPr>
          <p:cNvPr id="3" name="Content Placeholder 2">
            <a:extLst>
              <a:ext uri="{FF2B5EF4-FFF2-40B4-BE49-F238E27FC236}">
                <a16:creationId xmlns:a16="http://schemas.microsoft.com/office/drawing/2014/main" id="{723A9A6F-A843-A918-B272-36DA71170E52}"/>
              </a:ext>
            </a:extLst>
          </p:cNvPr>
          <p:cNvSpPr>
            <a:spLocks noGrp="1"/>
          </p:cNvSpPr>
          <p:nvPr>
            <p:ph sz="half" idx="2"/>
          </p:nvPr>
        </p:nvSpPr>
        <p:spPr/>
        <p:txBody>
          <a:bodyPr>
            <a:normAutofit fontScale="77500" lnSpcReduction="20000"/>
          </a:bodyPr>
          <a:lstStyle/>
          <a:p>
            <a:r>
              <a:rPr lang="en-IN" b="1" dirty="0"/>
              <a:t>Input Data:</a:t>
            </a:r>
            <a:endParaRPr lang="en-IN" dirty="0"/>
          </a:p>
          <a:p>
            <a:r>
              <a:rPr lang="en-IN" dirty="0"/>
              <a:t>Water quality parameters (pH, TDS, Turbidity, Hardness, Organics, Chlorine)</a:t>
            </a:r>
          </a:p>
          <a:p>
            <a:r>
              <a:rPr lang="en-IN" dirty="0"/>
              <a:t>Water source type (CIP, Borewell, Cooling Tower, Process Water)</a:t>
            </a:r>
          </a:p>
          <a:p>
            <a:r>
              <a:rPr lang="en-IN" b="1" dirty="0"/>
              <a:t>Method Used: Rule-Based Decision Logic</a:t>
            </a:r>
            <a:endParaRPr lang="en-IN" dirty="0"/>
          </a:p>
          <a:p>
            <a:r>
              <a:rPr lang="en-IN" dirty="0"/>
              <a:t>Parameter thresholds defined using water standards</a:t>
            </a:r>
          </a:p>
          <a:p>
            <a:r>
              <a:rPr lang="en-IN" dirty="0"/>
              <a:t>Each exceeded parameter mapped to a treatment method</a:t>
            </a:r>
          </a:p>
          <a:p>
            <a:endParaRPr lang="en-IN" dirty="0"/>
          </a:p>
        </p:txBody>
      </p:sp>
      <p:sp>
        <p:nvSpPr>
          <p:cNvPr id="6" name="Text Placeholder 5">
            <a:extLst>
              <a:ext uri="{FF2B5EF4-FFF2-40B4-BE49-F238E27FC236}">
                <a16:creationId xmlns:a16="http://schemas.microsoft.com/office/drawing/2014/main" id="{CBEDDBA4-F8E6-F670-B493-2383D5596C7E}"/>
              </a:ext>
            </a:extLst>
          </p:cNvPr>
          <p:cNvSpPr>
            <a:spLocks noGrp="1"/>
          </p:cNvSpPr>
          <p:nvPr>
            <p:ph type="body" sz="quarter" idx="3"/>
          </p:nvPr>
        </p:nvSpPr>
        <p:spPr/>
        <p:txBody>
          <a:bodyPr>
            <a:normAutofit fontScale="92500" lnSpcReduction="10000"/>
          </a:bodyPr>
          <a:lstStyle/>
          <a:p>
            <a:r>
              <a:rPr lang="en-US" dirty="0"/>
              <a:t>How Filtration Recommendations Are Generated</a:t>
            </a:r>
            <a:endParaRPr lang="en-IN" dirty="0"/>
          </a:p>
        </p:txBody>
      </p:sp>
      <p:sp>
        <p:nvSpPr>
          <p:cNvPr id="7" name="Content Placeholder 6">
            <a:extLst>
              <a:ext uri="{FF2B5EF4-FFF2-40B4-BE49-F238E27FC236}">
                <a16:creationId xmlns:a16="http://schemas.microsoft.com/office/drawing/2014/main" id="{72C7E2C8-D018-4372-4DE4-1DC6D0483C4A}"/>
              </a:ext>
            </a:extLst>
          </p:cNvPr>
          <p:cNvSpPr>
            <a:spLocks noGrp="1"/>
          </p:cNvSpPr>
          <p:nvPr>
            <p:ph sz="quarter" idx="4"/>
          </p:nvPr>
        </p:nvSpPr>
        <p:spPr/>
        <p:txBody>
          <a:bodyPr>
            <a:normAutofit fontScale="70000" lnSpcReduction="20000"/>
          </a:bodyPr>
          <a:lstStyle/>
          <a:p>
            <a:r>
              <a:rPr lang="en-IN" b="1" dirty="0"/>
              <a:t>Examples:</a:t>
            </a:r>
            <a:endParaRPr lang="en-IN" dirty="0"/>
          </a:p>
          <a:p>
            <a:r>
              <a:rPr lang="en-IN" dirty="0"/>
              <a:t>High TDS → Reverse Osmosis (RO)</a:t>
            </a:r>
          </a:p>
          <a:p>
            <a:r>
              <a:rPr lang="en-IN" dirty="0"/>
              <a:t>High Hardness → Water Softener</a:t>
            </a:r>
          </a:p>
          <a:p>
            <a:r>
              <a:rPr lang="en-IN" dirty="0"/>
              <a:t>High Turbidity → Sediment Filter</a:t>
            </a:r>
          </a:p>
          <a:p>
            <a:r>
              <a:rPr lang="en-IN" dirty="0"/>
              <a:t>High Organics/Chlorine → Activated Carbon</a:t>
            </a:r>
          </a:p>
          <a:p>
            <a:r>
              <a:rPr lang="en-IN" dirty="0"/>
              <a:t>Microbial risk → UV Purifier</a:t>
            </a:r>
          </a:p>
          <a:p>
            <a:r>
              <a:rPr lang="en-IN" b="1" dirty="0"/>
              <a:t>Output:</a:t>
            </a:r>
            <a:br>
              <a:rPr lang="en-IN" dirty="0"/>
            </a:br>
            <a:r>
              <a:rPr lang="en-IN" dirty="0"/>
              <a:t>➡️ Automatic filtration solution recommendation table</a:t>
            </a:r>
            <a:br>
              <a:rPr lang="en-IN" dirty="0"/>
            </a:br>
            <a:r>
              <a:rPr lang="en-IN" dirty="0"/>
              <a:t>➡️ Source-wise treatment guide</a:t>
            </a:r>
            <a:br>
              <a:rPr lang="en-IN" dirty="0"/>
            </a:br>
            <a:r>
              <a:rPr lang="en-IN" dirty="0"/>
              <a:t>➡️ Industry-ready decision support</a:t>
            </a:r>
          </a:p>
          <a:p>
            <a:endParaRPr lang="en-IN" dirty="0"/>
          </a:p>
        </p:txBody>
      </p:sp>
    </p:spTree>
    <p:extLst>
      <p:ext uri="{BB962C8B-B14F-4D97-AF65-F5344CB8AC3E}">
        <p14:creationId xmlns:p14="http://schemas.microsoft.com/office/powerpoint/2010/main" val="933626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3408DD-A0B3-C149-1F61-7F9C6217477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01CBA9-C832-9CF5-B6EE-439A50C0F0FC}"/>
              </a:ext>
            </a:extLst>
          </p:cNvPr>
          <p:cNvSpPr>
            <a:spLocks noGrp="1"/>
          </p:cNvSpPr>
          <p:nvPr>
            <p:ph type="title"/>
          </p:nvPr>
        </p:nvSpPr>
        <p:spPr/>
        <p:txBody>
          <a:bodyPr>
            <a:normAutofit fontScale="90000"/>
          </a:bodyPr>
          <a:lstStyle/>
          <a:p>
            <a:pPr algn="ctr"/>
            <a:br>
              <a:rPr lang="en-US" dirty="0"/>
            </a:br>
            <a:r>
              <a:rPr lang="en-US" dirty="0"/>
              <a:t>“AquaSafe AI”-Smart Water Potability Prediction &amp; </a:t>
            </a:r>
            <a:br>
              <a:rPr lang="en-US" dirty="0"/>
            </a:br>
            <a:r>
              <a:rPr lang="en-US" dirty="0"/>
              <a:t>Filtration Solutions </a:t>
            </a:r>
            <a:br>
              <a:rPr lang="en-US" b="0" dirty="0"/>
            </a:br>
            <a:endParaRPr lang="en-IN" dirty="0"/>
          </a:p>
        </p:txBody>
      </p:sp>
      <p:sp>
        <p:nvSpPr>
          <p:cNvPr id="5" name="Text Placeholder 4">
            <a:extLst>
              <a:ext uri="{FF2B5EF4-FFF2-40B4-BE49-F238E27FC236}">
                <a16:creationId xmlns:a16="http://schemas.microsoft.com/office/drawing/2014/main" id="{46977C93-5A1D-BF7B-596B-4B74071E4CEA}"/>
              </a:ext>
            </a:extLst>
          </p:cNvPr>
          <p:cNvSpPr>
            <a:spLocks noGrp="1"/>
          </p:cNvSpPr>
          <p:nvPr>
            <p:ph idx="1"/>
          </p:nvPr>
        </p:nvSpPr>
        <p:spPr/>
        <p:txBody>
          <a:bodyPr>
            <a:normAutofit/>
          </a:bodyPr>
          <a:lstStyle/>
          <a:p>
            <a:r>
              <a:rPr lang="en-IN" dirty="0"/>
              <a:t>Filtration Guide Generation from Dataset</a:t>
            </a:r>
          </a:p>
        </p:txBody>
      </p:sp>
      <p:sp>
        <p:nvSpPr>
          <p:cNvPr id="9" name="TextBox 8">
            <a:extLst>
              <a:ext uri="{FF2B5EF4-FFF2-40B4-BE49-F238E27FC236}">
                <a16:creationId xmlns:a16="http://schemas.microsoft.com/office/drawing/2014/main" id="{71D1E461-B0B1-7F87-D68E-7B7D363D7EBE}"/>
              </a:ext>
            </a:extLst>
          </p:cNvPr>
          <p:cNvSpPr txBox="1"/>
          <p:nvPr/>
        </p:nvSpPr>
        <p:spPr>
          <a:xfrm>
            <a:off x="4455269" y="2314575"/>
            <a:ext cx="6096000" cy="2585323"/>
          </a:xfrm>
          <a:prstGeom prst="rect">
            <a:avLst/>
          </a:prstGeom>
          <a:noFill/>
        </p:spPr>
        <p:txBody>
          <a:bodyPr wrap="square">
            <a:spAutoFit/>
          </a:bodyPr>
          <a:lstStyle/>
          <a:p>
            <a:r>
              <a:rPr lang="en-US" dirty="0"/>
              <a:t>From the dataset, we used key water quality parameters like pH, TDS, turbidity, and hardness. We defined threshold limits based on standard water treatment guidelines. Then we applied rule-based logic that maps each parameter exceedance to a suitable filtration technology. For example, high TDS triggers RO recommendation, high hardness suggests softeners, and high turbidity suggests sediment filters. This converts raw sensor data into an automatic filtration guide for each water source, making the system practical for real industrial use.”</a:t>
            </a:r>
            <a:endParaRPr lang="en-IN" dirty="0"/>
          </a:p>
        </p:txBody>
      </p:sp>
    </p:spTree>
    <p:extLst>
      <p:ext uri="{BB962C8B-B14F-4D97-AF65-F5344CB8AC3E}">
        <p14:creationId xmlns:p14="http://schemas.microsoft.com/office/powerpoint/2010/main" val="652387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A42E4E-F461-2F3B-FC6F-E2DDA4328E5A}"/>
              </a:ext>
            </a:extLst>
          </p:cNvPr>
          <p:cNvSpPr>
            <a:spLocks noGrp="1"/>
          </p:cNvSpPr>
          <p:nvPr>
            <p:ph type="title"/>
          </p:nvPr>
        </p:nvSpPr>
        <p:spPr/>
        <p:txBody>
          <a:bodyPr/>
          <a:lstStyle/>
          <a:p>
            <a:r>
              <a:rPr lang="en-US" dirty="0"/>
              <a:t>Feature Analysis</a:t>
            </a:r>
            <a:endParaRPr lang="en-IN" dirty="0"/>
          </a:p>
        </p:txBody>
      </p:sp>
      <p:pic>
        <p:nvPicPr>
          <p:cNvPr id="10" name="Content Placeholder 9">
            <a:extLst>
              <a:ext uri="{FF2B5EF4-FFF2-40B4-BE49-F238E27FC236}">
                <a16:creationId xmlns:a16="http://schemas.microsoft.com/office/drawing/2014/main" id="{865170B8-A61E-CEC2-6225-CFB81C895D8D}"/>
              </a:ext>
            </a:extLst>
          </p:cNvPr>
          <p:cNvPicPr>
            <a:picLocks noGrp="1" noChangeAspect="1"/>
          </p:cNvPicPr>
          <p:nvPr>
            <p:ph idx="1"/>
          </p:nvPr>
        </p:nvPicPr>
        <p:blipFill>
          <a:blip r:embed="rId2"/>
          <a:stretch>
            <a:fillRect/>
          </a:stretch>
        </p:blipFill>
        <p:spPr>
          <a:xfrm>
            <a:off x="214264" y="1803665"/>
            <a:ext cx="7781310" cy="3127230"/>
          </a:xfrm>
          <a:prstGeom prst="rect">
            <a:avLst/>
          </a:prstGeom>
        </p:spPr>
      </p:pic>
      <p:sp>
        <p:nvSpPr>
          <p:cNvPr id="12" name="TextBox 11">
            <a:extLst>
              <a:ext uri="{FF2B5EF4-FFF2-40B4-BE49-F238E27FC236}">
                <a16:creationId xmlns:a16="http://schemas.microsoft.com/office/drawing/2014/main" id="{4DFB34D3-7339-AC2B-826F-66EEDC19D204}"/>
              </a:ext>
            </a:extLst>
          </p:cNvPr>
          <p:cNvSpPr txBox="1"/>
          <p:nvPr/>
        </p:nvSpPr>
        <p:spPr>
          <a:xfrm>
            <a:off x="570010" y="4930895"/>
            <a:ext cx="6693092" cy="1323439"/>
          </a:xfrm>
          <a:prstGeom prst="rect">
            <a:avLst/>
          </a:prstGeom>
          <a:noFill/>
        </p:spPr>
        <p:txBody>
          <a:bodyPr wrap="square">
            <a:spAutoFit/>
          </a:bodyPr>
          <a:lstStyle/>
          <a:p>
            <a:pPr>
              <a:buFont typeface="Arial" panose="020B0604020202020204" pitchFamily="34" charset="0"/>
              <a:buChar char="•"/>
            </a:pPr>
            <a:r>
              <a:rPr lang="en-US" sz="1600" b="1" dirty="0">
                <a:effectLst/>
              </a:rPr>
              <a:t>Feature Importance:</a:t>
            </a:r>
            <a:r>
              <a:rPr lang="en-US" sz="1600" dirty="0">
                <a:effectLst/>
              </a:rPr>
              <a:t> Bar chart showing which parameters most influence potability</a:t>
            </a:r>
          </a:p>
          <a:p>
            <a:pPr>
              <a:buFont typeface="Arial" panose="020B0604020202020204" pitchFamily="34" charset="0"/>
              <a:buChar char="•"/>
            </a:pPr>
            <a:r>
              <a:rPr lang="en-US" sz="1600" b="1" dirty="0">
                <a:effectLst/>
              </a:rPr>
              <a:t>Correlation Heatmap:</a:t>
            </a:r>
            <a:r>
              <a:rPr lang="en-US" sz="1600" dirty="0">
                <a:effectLst/>
              </a:rPr>
              <a:t> Relationships between water properties</a:t>
            </a:r>
          </a:p>
          <a:p>
            <a:pPr>
              <a:buFont typeface="Arial" panose="020B0604020202020204" pitchFamily="34" charset="0"/>
              <a:buChar char="•"/>
            </a:pPr>
            <a:r>
              <a:rPr lang="en-US" sz="1600" b="1" dirty="0">
                <a:effectLst/>
              </a:rPr>
              <a:t>Partial Dependence Plot:</a:t>
            </a:r>
            <a:r>
              <a:rPr lang="en-US" sz="1600" dirty="0">
                <a:effectLst/>
              </a:rPr>
              <a:t> How one feature affects predictions</a:t>
            </a:r>
          </a:p>
          <a:p>
            <a:pPr>
              <a:buFont typeface="Arial" panose="020B0604020202020204" pitchFamily="34" charset="0"/>
              <a:buChar char="•"/>
            </a:pPr>
            <a:r>
              <a:rPr lang="en-US" sz="1600" b="1" dirty="0">
                <a:effectLst/>
              </a:rPr>
              <a:t>Distribution Plots:</a:t>
            </a:r>
            <a:r>
              <a:rPr lang="en-US" sz="1600" dirty="0">
                <a:effectLst/>
              </a:rPr>
              <a:t> Compare feature values for potable vs non-potable water</a:t>
            </a:r>
          </a:p>
        </p:txBody>
      </p:sp>
      <p:sp>
        <p:nvSpPr>
          <p:cNvPr id="16" name="TextBox 15">
            <a:extLst>
              <a:ext uri="{FF2B5EF4-FFF2-40B4-BE49-F238E27FC236}">
                <a16:creationId xmlns:a16="http://schemas.microsoft.com/office/drawing/2014/main" id="{49E34645-614C-36B2-6519-99E6925718C1}"/>
              </a:ext>
            </a:extLst>
          </p:cNvPr>
          <p:cNvSpPr txBox="1"/>
          <p:nvPr/>
        </p:nvSpPr>
        <p:spPr>
          <a:xfrm>
            <a:off x="8014046" y="58682"/>
            <a:ext cx="4177953" cy="6247864"/>
          </a:xfrm>
          <a:prstGeom prst="rect">
            <a:avLst/>
          </a:prstGeom>
          <a:noFill/>
        </p:spPr>
        <p:txBody>
          <a:bodyPr wrap="square">
            <a:spAutoFit/>
          </a:bodyPr>
          <a:lstStyle/>
          <a:p>
            <a:r>
              <a:rPr lang="en-IN" sz="1600" dirty="0">
                <a:solidFill>
                  <a:schemeClr val="bg1"/>
                </a:solidFill>
              </a:rPr>
              <a:t>Feature Importance</a:t>
            </a:r>
          </a:p>
          <a:p>
            <a:r>
              <a:rPr lang="en-US" sz="1600" dirty="0">
                <a:solidFill>
                  <a:schemeClr val="bg1"/>
                </a:solidFill>
              </a:rPr>
              <a:t>This chart shows which water quality parameters are most important for predicting water potability using the Random Forest model.</a:t>
            </a:r>
          </a:p>
          <a:p>
            <a:r>
              <a:rPr lang="en-US" sz="1600" dirty="0">
                <a:solidFill>
                  <a:schemeClr val="bg1"/>
                </a:solidFill>
              </a:rPr>
              <a:t>What "Feature Importance" means?</a:t>
            </a:r>
          </a:p>
          <a:p>
            <a:r>
              <a:rPr lang="en-US" sz="1600" dirty="0">
                <a:solidFill>
                  <a:schemeClr val="bg1"/>
                </a:solidFill>
              </a:rPr>
              <a:t>Feature importance tells us which factors influence the model decision the most.</a:t>
            </a:r>
          </a:p>
          <a:p>
            <a:r>
              <a:rPr lang="en-US" sz="1600" dirty="0">
                <a:solidFill>
                  <a:schemeClr val="bg1"/>
                </a:solidFill>
              </a:rPr>
              <a:t>Higher value = more important feature</a:t>
            </a:r>
          </a:p>
          <a:p>
            <a:r>
              <a:rPr lang="en-US" sz="1600" dirty="0">
                <a:solidFill>
                  <a:schemeClr val="bg1"/>
                </a:solidFill>
              </a:rPr>
              <a:t>Lower value = less important feature</a:t>
            </a:r>
          </a:p>
          <a:p>
            <a:r>
              <a:rPr lang="en-US" sz="1600" dirty="0">
                <a:solidFill>
                  <a:schemeClr val="bg1"/>
                </a:solidFill>
              </a:rPr>
              <a:t>Chemical parameters like pH, sulfate, and hardness play the biggest role in determining water quality.</a:t>
            </a:r>
          </a:p>
          <a:p>
            <a:r>
              <a:rPr lang="en-US" sz="1600" dirty="0">
                <a:solidFill>
                  <a:schemeClr val="bg1"/>
                </a:solidFill>
              </a:rPr>
              <a:t>“This feature importance chart shows which water quality parameters have the greatest impact on our model’s prediction. The most important feature is pH, meaning it strongly influences whether water is potable or not. Other important features include sulfate, hardness, and chloramines. Parameters like turbidity and conductivity have moderate influence, while source type has the least impact. This helps us understand which water quality factors are most critical for monitoring and treatment.”</a:t>
            </a:r>
            <a:endParaRPr lang="en-IN" sz="1600" dirty="0">
              <a:solidFill>
                <a:schemeClr val="bg1"/>
              </a:solidFill>
            </a:endParaRPr>
          </a:p>
        </p:txBody>
      </p:sp>
    </p:spTree>
    <p:extLst>
      <p:ext uri="{BB962C8B-B14F-4D97-AF65-F5344CB8AC3E}">
        <p14:creationId xmlns:p14="http://schemas.microsoft.com/office/powerpoint/2010/main" val="83188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E232AB-0D69-F5F9-DCF1-8E4583EDE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 y="399665"/>
            <a:ext cx="5724880" cy="5770225"/>
          </a:xfrm>
          <a:prstGeom prst="rect">
            <a:avLst/>
          </a:prstGeom>
        </p:spPr>
      </p:pic>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a:xfrm>
            <a:off x="678880" y="399665"/>
            <a:ext cx="5107239" cy="612775"/>
          </a:xfrm>
        </p:spPr>
        <p:txBody>
          <a:bodyPr/>
          <a:lstStyle/>
          <a:p>
            <a:r>
              <a:rPr lang="en-IN" dirty="0"/>
              <a:t>“AquaSafe AI” The App</a:t>
            </a:r>
          </a:p>
        </p:txBody>
      </p:sp>
      <p:sp>
        <p:nvSpPr>
          <p:cNvPr id="5" name="Content Placeholder 4">
            <a:extLst>
              <a:ext uri="{FF2B5EF4-FFF2-40B4-BE49-F238E27FC236}">
                <a16:creationId xmlns:a16="http://schemas.microsoft.com/office/drawing/2014/main" id="{C10B7A9C-BBEB-0C81-12BF-9AB5ADA4DC42}"/>
              </a:ext>
            </a:extLst>
          </p:cNvPr>
          <p:cNvSpPr>
            <a:spLocks noGrp="1"/>
          </p:cNvSpPr>
          <p:nvPr>
            <p:ph idx="1"/>
          </p:nvPr>
        </p:nvSpPr>
        <p:spPr>
          <a:xfrm>
            <a:off x="678881" y="3650833"/>
            <a:ext cx="5107239" cy="1096658"/>
          </a:xfrm>
        </p:spPr>
        <p:txBody>
          <a:bodyPr/>
          <a:lstStyle/>
          <a:p>
            <a:pPr marL="0" indent="0">
              <a:buNone/>
            </a:pPr>
            <a:r>
              <a:rPr lang="en-US" sz="1800" dirty="0">
                <a:solidFill>
                  <a:schemeClr val="tx1"/>
                </a:solidFill>
                <a:latin typeface="+mn-lt"/>
                <a:ea typeface="Roboto" pitchFamily="34" charset="-122"/>
                <a:cs typeface="Roboto" pitchFamily="34" charset="-120"/>
              </a:rPr>
              <a:t>Is an app for Smart Water Potability Prediction &amp; Filtration Solutions provider for food manufacturing industry— a practical AI-driven system that detects risk, recommends filtration, and reduces downtime.</a:t>
            </a:r>
            <a:endParaRPr lang="en-US" sz="1800" dirty="0">
              <a:solidFill>
                <a:schemeClr val="tx1"/>
              </a:solidFill>
              <a:latin typeface="+mn-lt"/>
            </a:endParaRPr>
          </a:p>
          <a:p>
            <a:pPr marL="0" indent="0">
              <a:buNone/>
            </a:pPr>
            <a:endParaRPr lang="en-IN" dirty="0"/>
          </a:p>
        </p:txBody>
      </p:sp>
      <p:pic>
        <p:nvPicPr>
          <p:cNvPr id="14" name="Picture 13">
            <a:extLst>
              <a:ext uri="{FF2B5EF4-FFF2-40B4-BE49-F238E27FC236}">
                <a16:creationId xmlns:a16="http://schemas.microsoft.com/office/drawing/2014/main" id="{E769EFB7-A517-4699-A782-027AB3DDE763}"/>
              </a:ext>
            </a:extLst>
          </p:cNvPr>
          <p:cNvPicPr>
            <a:picLocks noChangeAspect="1"/>
          </p:cNvPicPr>
          <p:nvPr/>
        </p:nvPicPr>
        <p:blipFill>
          <a:blip r:embed="rId3"/>
          <a:stretch>
            <a:fillRect/>
          </a:stretch>
        </p:blipFill>
        <p:spPr>
          <a:xfrm>
            <a:off x="6096000" y="41295"/>
            <a:ext cx="6096000" cy="6128595"/>
          </a:xfrm>
          <a:prstGeom prst="rect">
            <a:avLst/>
          </a:prstGeom>
        </p:spPr>
      </p:pic>
    </p:spTree>
    <p:extLst>
      <p:ext uri="{BB962C8B-B14F-4D97-AF65-F5344CB8AC3E}">
        <p14:creationId xmlns:p14="http://schemas.microsoft.com/office/powerpoint/2010/main" val="1953804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5D5A-EF86-985B-5237-D7BBAC00620F}"/>
              </a:ext>
            </a:extLst>
          </p:cNvPr>
          <p:cNvSpPr>
            <a:spLocks noGrp="1"/>
          </p:cNvSpPr>
          <p:nvPr>
            <p:ph type="title"/>
          </p:nvPr>
        </p:nvSpPr>
        <p:spPr/>
        <p:txBody>
          <a:bodyPr/>
          <a:lstStyle/>
          <a:p>
            <a:r>
              <a:rPr lang="en-US" dirty="0"/>
              <a:t>Partial Dependence</a:t>
            </a:r>
            <a:endParaRPr lang="en-IN" dirty="0"/>
          </a:p>
        </p:txBody>
      </p:sp>
      <p:pic>
        <p:nvPicPr>
          <p:cNvPr id="5" name="Content Placeholder 4">
            <a:extLst>
              <a:ext uri="{FF2B5EF4-FFF2-40B4-BE49-F238E27FC236}">
                <a16:creationId xmlns:a16="http://schemas.microsoft.com/office/drawing/2014/main" id="{B1864584-373B-E9FD-72D8-29E2957A81ED}"/>
              </a:ext>
            </a:extLst>
          </p:cNvPr>
          <p:cNvPicPr>
            <a:picLocks noGrp="1" noChangeAspect="1"/>
          </p:cNvPicPr>
          <p:nvPr>
            <p:ph idx="1"/>
          </p:nvPr>
        </p:nvPicPr>
        <p:blipFill>
          <a:blip r:embed="rId2"/>
          <a:stretch>
            <a:fillRect/>
          </a:stretch>
        </p:blipFill>
        <p:spPr>
          <a:xfrm>
            <a:off x="587086" y="1444366"/>
            <a:ext cx="6386369" cy="3593161"/>
          </a:xfrm>
          <a:prstGeom prst="rect">
            <a:avLst/>
          </a:prstGeom>
        </p:spPr>
      </p:pic>
      <p:sp>
        <p:nvSpPr>
          <p:cNvPr id="9" name="TextBox 8">
            <a:extLst>
              <a:ext uri="{FF2B5EF4-FFF2-40B4-BE49-F238E27FC236}">
                <a16:creationId xmlns:a16="http://schemas.microsoft.com/office/drawing/2014/main" id="{D8E34449-E33D-9CD3-5694-3D7142309651}"/>
              </a:ext>
            </a:extLst>
          </p:cNvPr>
          <p:cNvSpPr txBox="1"/>
          <p:nvPr/>
        </p:nvSpPr>
        <p:spPr>
          <a:xfrm>
            <a:off x="8222672" y="247781"/>
            <a:ext cx="3969328" cy="5078313"/>
          </a:xfrm>
          <a:prstGeom prst="rect">
            <a:avLst/>
          </a:prstGeom>
          <a:noFill/>
        </p:spPr>
        <p:txBody>
          <a:bodyPr wrap="square">
            <a:spAutoFit/>
          </a:bodyPr>
          <a:lstStyle/>
          <a:p>
            <a:r>
              <a:rPr lang="en-US" dirty="0">
                <a:solidFill>
                  <a:schemeClr val="bg1"/>
                </a:solidFill>
              </a:rPr>
              <a:t>What this graph tells us</a:t>
            </a:r>
          </a:p>
          <a:p>
            <a:r>
              <a:rPr lang="en-US" dirty="0">
                <a:solidFill>
                  <a:schemeClr val="bg1"/>
                </a:solidFill>
              </a:rPr>
              <a:t>When pH increases from low to normal range, the probability of potable water increases</a:t>
            </a:r>
          </a:p>
          <a:p>
            <a:r>
              <a:rPr lang="en-US" dirty="0">
                <a:solidFill>
                  <a:schemeClr val="bg1"/>
                </a:solidFill>
              </a:rPr>
              <a:t>The model shows highest probability around neutral pH (around 7–8)When pH becomes too high, the probability slightly decreases</a:t>
            </a:r>
          </a:p>
          <a:p>
            <a:r>
              <a:rPr lang="en-US" dirty="0">
                <a:solidFill>
                  <a:schemeClr val="bg1"/>
                </a:solidFill>
              </a:rPr>
              <a:t>🔹 Key Insight</a:t>
            </a:r>
          </a:p>
          <a:p>
            <a:r>
              <a:rPr lang="en-US" dirty="0">
                <a:solidFill>
                  <a:schemeClr val="bg1"/>
                </a:solidFill>
              </a:rPr>
              <a:t>➡️ Water is most likely to be potable when pH is in the normal/neutral range</a:t>
            </a:r>
          </a:p>
          <a:p>
            <a:r>
              <a:rPr lang="en-US" dirty="0">
                <a:solidFill>
                  <a:schemeClr val="bg1"/>
                </a:solidFill>
              </a:rPr>
              <a:t>➡️ Very low or very high pH reduces water quality</a:t>
            </a:r>
          </a:p>
          <a:p>
            <a:endParaRPr lang="en-US" dirty="0">
              <a:solidFill>
                <a:schemeClr val="bg1"/>
              </a:solidFill>
            </a:endParaRPr>
          </a:p>
          <a:p>
            <a:r>
              <a:rPr lang="en-US" dirty="0">
                <a:solidFill>
                  <a:schemeClr val="bg1"/>
                </a:solidFill>
              </a:rPr>
              <a:t>“Partial dependence plot shows how a single feature, like pH, affects the model prediction while keeping other features constant.”</a:t>
            </a:r>
            <a:endParaRPr lang="en-IN" dirty="0">
              <a:solidFill>
                <a:schemeClr val="bg1"/>
              </a:solidFill>
            </a:endParaRPr>
          </a:p>
        </p:txBody>
      </p:sp>
      <p:sp>
        <p:nvSpPr>
          <p:cNvPr id="11" name="TextBox 10">
            <a:extLst>
              <a:ext uri="{FF2B5EF4-FFF2-40B4-BE49-F238E27FC236}">
                <a16:creationId xmlns:a16="http://schemas.microsoft.com/office/drawing/2014/main" id="{471715ED-0D5E-C2A5-7873-7500E3F8876C}"/>
              </a:ext>
            </a:extLst>
          </p:cNvPr>
          <p:cNvSpPr txBox="1"/>
          <p:nvPr/>
        </p:nvSpPr>
        <p:spPr>
          <a:xfrm>
            <a:off x="587086" y="5037527"/>
            <a:ext cx="7055274" cy="1169551"/>
          </a:xfrm>
          <a:prstGeom prst="rect">
            <a:avLst/>
          </a:prstGeom>
          <a:noFill/>
        </p:spPr>
        <p:txBody>
          <a:bodyPr wrap="square">
            <a:spAutoFit/>
          </a:bodyPr>
          <a:lstStyle/>
          <a:p>
            <a:r>
              <a:rPr lang="en-US" sz="1400" dirty="0"/>
              <a:t>“This partial dependence plot shows how pH affects water potability prediction. The X-axis shows pH values and the Y-axis shows the predicted probability of potable water. We can see that as pH increases to a normal range, the probability of potable water increases. However, extremely high or low pH reduces potability. This confirms that maintaining balanced pH is important for safe drinking water.”</a:t>
            </a:r>
            <a:endParaRPr lang="en-IN" sz="1400" dirty="0"/>
          </a:p>
        </p:txBody>
      </p:sp>
    </p:spTree>
    <p:extLst>
      <p:ext uri="{BB962C8B-B14F-4D97-AF65-F5344CB8AC3E}">
        <p14:creationId xmlns:p14="http://schemas.microsoft.com/office/powerpoint/2010/main" val="127602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43E1-0596-3214-FF52-8490FFBD0CA9}"/>
              </a:ext>
            </a:extLst>
          </p:cNvPr>
          <p:cNvSpPr>
            <a:spLocks noGrp="1"/>
          </p:cNvSpPr>
          <p:nvPr>
            <p:ph type="title"/>
          </p:nvPr>
        </p:nvSpPr>
        <p:spPr/>
        <p:txBody>
          <a:bodyPr/>
          <a:lstStyle/>
          <a:p>
            <a:r>
              <a:rPr lang="en-US" dirty="0"/>
              <a:t>Feature Distribution</a:t>
            </a:r>
            <a:endParaRPr lang="en-IN" dirty="0"/>
          </a:p>
        </p:txBody>
      </p:sp>
      <p:pic>
        <p:nvPicPr>
          <p:cNvPr id="5" name="Content Placeholder 4">
            <a:extLst>
              <a:ext uri="{FF2B5EF4-FFF2-40B4-BE49-F238E27FC236}">
                <a16:creationId xmlns:a16="http://schemas.microsoft.com/office/drawing/2014/main" id="{B53708AA-6618-5A4E-24C1-AC920B453587}"/>
              </a:ext>
            </a:extLst>
          </p:cNvPr>
          <p:cNvPicPr>
            <a:picLocks noGrp="1" noChangeAspect="1"/>
          </p:cNvPicPr>
          <p:nvPr>
            <p:ph idx="1"/>
          </p:nvPr>
        </p:nvPicPr>
        <p:blipFill>
          <a:blip r:embed="rId2"/>
          <a:stretch>
            <a:fillRect/>
          </a:stretch>
        </p:blipFill>
        <p:spPr>
          <a:xfrm>
            <a:off x="678882" y="1318042"/>
            <a:ext cx="5181949" cy="3539523"/>
          </a:xfrm>
          <a:prstGeom prst="rect">
            <a:avLst/>
          </a:prstGeom>
        </p:spPr>
      </p:pic>
      <p:sp>
        <p:nvSpPr>
          <p:cNvPr id="7" name="TextBox 6">
            <a:extLst>
              <a:ext uri="{FF2B5EF4-FFF2-40B4-BE49-F238E27FC236}">
                <a16:creationId xmlns:a16="http://schemas.microsoft.com/office/drawing/2014/main" id="{E0409AD6-E9B2-87D3-F674-998C5B27C3D8}"/>
              </a:ext>
            </a:extLst>
          </p:cNvPr>
          <p:cNvSpPr txBox="1"/>
          <p:nvPr/>
        </p:nvSpPr>
        <p:spPr>
          <a:xfrm>
            <a:off x="8121073" y="163894"/>
            <a:ext cx="3923145" cy="7017306"/>
          </a:xfrm>
          <a:prstGeom prst="rect">
            <a:avLst/>
          </a:prstGeom>
          <a:noFill/>
        </p:spPr>
        <p:txBody>
          <a:bodyPr wrap="square">
            <a:spAutoFit/>
          </a:bodyPr>
          <a:lstStyle/>
          <a:p>
            <a:r>
              <a:rPr lang="en-US" dirty="0">
                <a:solidFill>
                  <a:schemeClr val="bg1"/>
                </a:solidFill>
              </a:rPr>
              <a:t>This graph shows </a:t>
            </a:r>
            <a:r>
              <a:rPr lang="en-US" b="1" dirty="0">
                <a:solidFill>
                  <a:schemeClr val="bg1"/>
                </a:solidFill>
              </a:rPr>
              <a:t>how pH values are distributed for potable and non-potable water</a:t>
            </a:r>
            <a:r>
              <a:rPr lang="en-US" dirty="0">
                <a:solidFill>
                  <a:schemeClr val="bg1"/>
                </a:solidFill>
              </a:rPr>
              <a:t>.</a:t>
            </a:r>
          </a:p>
          <a:p>
            <a:endParaRPr lang="en-US" dirty="0">
              <a:solidFill>
                <a:schemeClr val="bg1"/>
              </a:solidFill>
            </a:endParaRPr>
          </a:p>
          <a:p>
            <a:r>
              <a:rPr lang="en-US" dirty="0">
                <a:solidFill>
                  <a:schemeClr val="bg1"/>
                </a:solidFill>
              </a:rPr>
              <a:t>Explanation</a:t>
            </a:r>
          </a:p>
          <a:p>
            <a:r>
              <a:rPr lang="en-US" dirty="0">
                <a:solidFill>
                  <a:schemeClr val="bg1"/>
                </a:solidFill>
              </a:rPr>
              <a:t>Most water samples have pH between 6 and 8</a:t>
            </a:r>
          </a:p>
          <a:p>
            <a:r>
              <a:rPr lang="en-US" dirty="0">
                <a:solidFill>
                  <a:schemeClr val="bg1"/>
                </a:solidFill>
              </a:rPr>
              <a:t>Potable water is mostly in the normal pH range</a:t>
            </a:r>
          </a:p>
          <a:p>
            <a:r>
              <a:rPr lang="en-US" dirty="0">
                <a:solidFill>
                  <a:schemeClr val="bg1"/>
                </a:solidFill>
              </a:rPr>
              <a:t>Not potable water is more spread out, including extreme pH values</a:t>
            </a:r>
          </a:p>
          <a:p>
            <a:r>
              <a:rPr lang="en-US" dirty="0">
                <a:solidFill>
                  <a:schemeClr val="bg1"/>
                </a:solidFill>
              </a:rPr>
              <a:t>There is some overlap, meaning pH alone is not enough — other features also matter</a:t>
            </a:r>
          </a:p>
          <a:p>
            <a:r>
              <a:rPr lang="en-US" dirty="0">
                <a:solidFill>
                  <a:schemeClr val="bg1"/>
                </a:solidFill>
              </a:rPr>
              <a:t>Key Insight</a:t>
            </a:r>
          </a:p>
          <a:p>
            <a:r>
              <a:rPr lang="en-US" dirty="0">
                <a:solidFill>
                  <a:schemeClr val="bg1"/>
                </a:solidFill>
              </a:rPr>
              <a:t>➡️ Safe drinking water usually has balanced pH (around neutral range)</a:t>
            </a:r>
          </a:p>
          <a:p>
            <a:r>
              <a:rPr lang="en-US" dirty="0">
                <a:solidFill>
                  <a:schemeClr val="bg1"/>
                </a:solidFill>
              </a:rPr>
              <a:t>➡️ Extreme pH values increase the chance of water being unsafe</a:t>
            </a:r>
          </a:p>
          <a:p>
            <a:endParaRPr lang="en-US" dirty="0">
              <a:solidFill>
                <a:schemeClr val="bg1"/>
              </a:solidFill>
            </a:endParaRPr>
          </a:p>
          <a:p>
            <a:r>
              <a:rPr lang="en-US" dirty="0">
                <a:solidFill>
                  <a:schemeClr val="bg1"/>
                </a:solidFill>
              </a:rPr>
              <a:t>“This plot compares the distribution of pH values between potable and non-potable water samples.”</a:t>
            </a:r>
          </a:p>
          <a:p>
            <a:endParaRPr lang="en-US" dirty="0">
              <a:solidFill>
                <a:schemeClr val="bg1"/>
              </a:solidFill>
            </a:endParaRPr>
          </a:p>
          <a:p>
            <a:endParaRPr lang="en-IN" dirty="0">
              <a:solidFill>
                <a:schemeClr val="bg1"/>
              </a:solidFill>
            </a:endParaRPr>
          </a:p>
        </p:txBody>
      </p:sp>
      <p:sp>
        <p:nvSpPr>
          <p:cNvPr id="10" name="TextBox 9">
            <a:extLst>
              <a:ext uri="{FF2B5EF4-FFF2-40B4-BE49-F238E27FC236}">
                <a16:creationId xmlns:a16="http://schemas.microsoft.com/office/drawing/2014/main" id="{CDAB1CAB-69EF-49FD-9CC9-AF583A3C67EA}"/>
              </a:ext>
            </a:extLst>
          </p:cNvPr>
          <p:cNvSpPr txBox="1"/>
          <p:nvPr/>
        </p:nvSpPr>
        <p:spPr>
          <a:xfrm>
            <a:off x="587015" y="4955182"/>
            <a:ext cx="7340600" cy="1169551"/>
          </a:xfrm>
          <a:prstGeom prst="rect">
            <a:avLst/>
          </a:prstGeom>
          <a:noFill/>
        </p:spPr>
        <p:txBody>
          <a:bodyPr wrap="square">
            <a:spAutoFit/>
          </a:bodyPr>
          <a:lstStyle/>
          <a:p>
            <a:r>
              <a:rPr lang="en-US" sz="1400" dirty="0"/>
              <a:t>“This graph shows the distribution of pH values for potable and non-potable water. The blue color represents potable water and red represents non-potable water. We can see that most potable water samples fall within the normal pH range of around 6 to 8. Non-potable water has more extreme pH values. This shows that pH is an important factor in determining water quality, but other parameters also influence potability.”</a:t>
            </a:r>
            <a:endParaRPr lang="en-IN" sz="1400" dirty="0"/>
          </a:p>
        </p:txBody>
      </p:sp>
    </p:spTree>
    <p:extLst>
      <p:ext uri="{BB962C8B-B14F-4D97-AF65-F5344CB8AC3E}">
        <p14:creationId xmlns:p14="http://schemas.microsoft.com/office/powerpoint/2010/main" val="87805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04DC-4599-02FA-AD9B-34696D184B84}"/>
              </a:ext>
            </a:extLst>
          </p:cNvPr>
          <p:cNvSpPr>
            <a:spLocks noGrp="1"/>
          </p:cNvSpPr>
          <p:nvPr>
            <p:ph type="title"/>
          </p:nvPr>
        </p:nvSpPr>
        <p:spPr/>
        <p:txBody>
          <a:bodyPr/>
          <a:lstStyle/>
          <a:p>
            <a:r>
              <a:rPr lang="en-US" dirty="0"/>
              <a:t>Source Analysis</a:t>
            </a:r>
            <a:endParaRPr lang="en-IN" dirty="0"/>
          </a:p>
        </p:txBody>
      </p:sp>
      <p:pic>
        <p:nvPicPr>
          <p:cNvPr id="5" name="Content Placeholder 4">
            <a:extLst>
              <a:ext uri="{FF2B5EF4-FFF2-40B4-BE49-F238E27FC236}">
                <a16:creationId xmlns:a16="http://schemas.microsoft.com/office/drawing/2014/main" id="{8CE009B2-3901-F01D-978A-56E2C0FE1907}"/>
              </a:ext>
            </a:extLst>
          </p:cNvPr>
          <p:cNvPicPr>
            <a:picLocks noGrp="1" noChangeAspect="1"/>
          </p:cNvPicPr>
          <p:nvPr>
            <p:ph idx="1"/>
          </p:nvPr>
        </p:nvPicPr>
        <p:blipFill>
          <a:blip r:embed="rId2"/>
          <a:stretch>
            <a:fillRect/>
          </a:stretch>
        </p:blipFill>
        <p:spPr>
          <a:xfrm>
            <a:off x="439304" y="1514129"/>
            <a:ext cx="7054850" cy="2972203"/>
          </a:xfrm>
          <a:prstGeom prst="rect">
            <a:avLst/>
          </a:prstGeom>
        </p:spPr>
      </p:pic>
      <p:sp>
        <p:nvSpPr>
          <p:cNvPr id="7" name="TextBox 6">
            <a:extLst>
              <a:ext uri="{FF2B5EF4-FFF2-40B4-BE49-F238E27FC236}">
                <a16:creationId xmlns:a16="http://schemas.microsoft.com/office/drawing/2014/main" id="{EB9F7922-4EB4-2517-C8E5-906638F0CBCB}"/>
              </a:ext>
            </a:extLst>
          </p:cNvPr>
          <p:cNvSpPr txBox="1"/>
          <p:nvPr/>
        </p:nvSpPr>
        <p:spPr>
          <a:xfrm>
            <a:off x="8084127" y="109354"/>
            <a:ext cx="3978564" cy="923330"/>
          </a:xfrm>
          <a:prstGeom prst="rect">
            <a:avLst/>
          </a:prstGeom>
          <a:noFill/>
        </p:spPr>
        <p:txBody>
          <a:bodyPr wrap="square">
            <a:spAutoFit/>
          </a:bodyPr>
          <a:lstStyle/>
          <a:p>
            <a:r>
              <a:rPr lang="en-US" dirty="0">
                <a:solidFill>
                  <a:schemeClr val="bg1"/>
                </a:solidFill>
              </a:rPr>
              <a:t>This dashboard shows </a:t>
            </a:r>
            <a:r>
              <a:rPr lang="en-US" b="1" dirty="0">
                <a:solidFill>
                  <a:schemeClr val="bg1"/>
                </a:solidFill>
              </a:rPr>
              <a:t>how water quality varies across different sources</a:t>
            </a:r>
          </a:p>
          <a:p>
            <a:endParaRPr lang="en-US" b="1" dirty="0">
              <a:solidFill>
                <a:schemeClr val="bg1"/>
              </a:solidFill>
            </a:endParaRPr>
          </a:p>
        </p:txBody>
      </p:sp>
      <p:sp>
        <p:nvSpPr>
          <p:cNvPr id="9" name="TextBox 8">
            <a:extLst>
              <a:ext uri="{FF2B5EF4-FFF2-40B4-BE49-F238E27FC236}">
                <a16:creationId xmlns:a16="http://schemas.microsoft.com/office/drawing/2014/main" id="{09887044-22C3-EB68-9295-5AC874223845}"/>
              </a:ext>
            </a:extLst>
          </p:cNvPr>
          <p:cNvSpPr txBox="1"/>
          <p:nvPr/>
        </p:nvSpPr>
        <p:spPr>
          <a:xfrm>
            <a:off x="8222673" y="1032049"/>
            <a:ext cx="3701472" cy="2246769"/>
          </a:xfrm>
          <a:prstGeom prst="rect">
            <a:avLst/>
          </a:prstGeom>
          <a:noFill/>
        </p:spPr>
        <p:txBody>
          <a:bodyPr wrap="square">
            <a:spAutoFit/>
          </a:bodyPr>
          <a:lstStyle/>
          <a:p>
            <a:r>
              <a:rPr lang="en-IN" sz="1400" dirty="0">
                <a:solidFill>
                  <a:schemeClr val="bg1"/>
                </a:solidFill>
              </a:rPr>
              <a:t>Samples per Water Source</a:t>
            </a:r>
          </a:p>
          <a:p>
            <a:r>
              <a:rPr lang="en-US" sz="1400" dirty="0">
                <a:solidFill>
                  <a:schemeClr val="bg1"/>
                </a:solidFill>
              </a:rPr>
              <a:t>Key observations:</a:t>
            </a:r>
          </a:p>
          <a:p>
            <a:r>
              <a:rPr lang="en-US" sz="1400" dirty="0">
                <a:solidFill>
                  <a:schemeClr val="bg1"/>
                </a:solidFill>
              </a:rPr>
              <a:t>CIP (Clean-In-Place) has the highest number of samples</a:t>
            </a:r>
          </a:p>
          <a:p>
            <a:r>
              <a:rPr lang="en-US" sz="1400" dirty="0">
                <a:solidFill>
                  <a:schemeClr val="bg1"/>
                </a:solidFill>
              </a:rPr>
              <a:t>Chiller water and Borewell water also have good sample counts</a:t>
            </a:r>
          </a:p>
          <a:p>
            <a:r>
              <a:rPr lang="en-US" sz="1400" dirty="0">
                <a:solidFill>
                  <a:schemeClr val="bg1"/>
                </a:solidFill>
              </a:rPr>
              <a:t>Some sources like Municipal supply and Steam condensate have fewer samples</a:t>
            </a:r>
            <a:r>
              <a:rPr lang="en-IN" sz="1400" dirty="0">
                <a:solidFill>
                  <a:schemeClr val="bg1"/>
                </a:solidFill>
              </a:rPr>
              <a:t> </a:t>
            </a:r>
          </a:p>
          <a:p>
            <a:r>
              <a:rPr lang="en-US" sz="1400" dirty="0">
                <a:solidFill>
                  <a:schemeClr val="bg1"/>
                </a:solidFill>
              </a:rPr>
              <a:t>Insight:➡️ This helps us understand which sources contribute most to the dataset</a:t>
            </a:r>
            <a:endParaRPr lang="en-IN" sz="1400" dirty="0">
              <a:solidFill>
                <a:schemeClr val="bg1"/>
              </a:solidFill>
            </a:endParaRPr>
          </a:p>
        </p:txBody>
      </p:sp>
      <p:sp>
        <p:nvSpPr>
          <p:cNvPr id="11" name="TextBox 10">
            <a:extLst>
              <a:ext uri="{FF2B5EF4-FFF2-40B4-BE49-F238E27FC236}">
                <a16:creationId xmlns:a16="http://schemas.microsoft.com/office/drawing/2014/main" id="{FBAD2288-8529-955F-A63B-B2C7FD88C410}"/>
              </a:ext>
            </a:extLst>
          </p:cNvPr>
          <p:cNvSpPr txBox="1"/>
          <p:nvPr/>
        </p:nvSpPr>
        <p:spPr>
          <a:xfrm>
            <a:off x="8222673" y="3429000"/>
            <a:ext cx="3840018" cy="2862322"/>
          </a:xfrm>
          <a:prstGeom prst="rect">
            <a:avLst/>
          </a:prstGeom>
          <a:noFill/>
        </p:spPr>
        <p:txBody>
          <a:bodyPr wrap="square">
            <a:spAutoFit/>
          </a:bodyPr>
          <a:lstStyle/>
          <a:p>
            <a:r>
              <a:rPr lang="en-IN" dirty="0">
                <a:solidFill>
                  <a:schemeClr val="bg1"/>
                </a:solidFill>
              </a:rPr>
              <a:t>Potability Rate by Source</a:t>
            </a:r>
          </a:p>
          <a:p>
            <a:endParaRPr lang="en-IN" dirty="0">
              <a:solidFill>
                <a:schemeClr val="bg1"/>
              </a:solidFill>
            </a:endParaRPr>
          </a:p>
          <a:p>
            <a:r>
              <a:rPr lang="en-US" dirty="0">
                <a:solidFill>
                  <a:schemeClr val="bg1"/>
                </a:solidFill>
              </a:rPr>
              <a:t>This chart shows percentage of potable water from each source.</a:t>
            </a:r>
          </a:p>
          <a:p>
            <a:r>
              <a:rPr lang="en-US" dirty="0">
                <a:solidFill>
                  <a:schemeClr val="bg1"/>
                </a:solidFill>
              </a:rPr>
              <a:t>Key Insights</a:t>
            </a:r>
          </a:p>
          <a:p>
            <a:r>
              <a:rPr lang="en-US" dirty="0">
                <a:solidFill>
                  <a:schemeClr val="bg1"/>
                </a:solidFill>
              </a:rPr>
              <a:t>➡️ Treated water sources like RO and municipal supply are safest</a:t>
            </a:r>
          </a:p>
          <a:p>
            <a:r>
              <a:rPr lang="en-US" dirty="0">
                <a:solidFill>
                  <a:schemeClr val="bg1"/>
                </a:solidFill>
              </a:rPr>
              <a:t>➡️ Industrial sources like cooling tower and process water need more filtration</a:t>
            </a:r>
            <a:endParaRPr lang="en-IN" dirty="0">
              <a:solidFill>
                <a:schemeClr val="bg1"/>
              </a:solidFill>
            </a:endParaRPr>
          </a:p>
        </p:txBody>
      </p:sp>
      <p:sp>
        <p:nvSpPr>
          <p:cNvPr id="13" name="TextBox 12">
            <a:extLst>
              <a:ext uri="{FF2B5EF4-FFF2-40B4-BE49-F238E27FC236}">
                <a16:creationId xmlns:a16="http://schemas.microsoft.com/office/drawing/2014/main" id="{F9F6F3C2-5B8D-CD7B-0E03-3D7D1DEBAF4D}"/>
              </a:ext>
            </a:extLst>
          </p:cNvPr>
          <p:cNvSpPr txBox="1"/>
          <p:nvPr/>
        </p:nvSpPr>
        <p:spPr>
          <a:xfrm>
            <a:off x="678882" y="4486332"/>
            <a:ext cx="7314046" cy="1600438"/>
          </a:xfrm>
          <a:prstGeom prst="rect">
            <a:avLst/>
          </a:prstGeom>
          <a:noFill/>
        </p:spPr>
        <p:txBody>
          <a:bodyPr wrap="square">
            <a:spAutoFit/>
          </a:bodyPr>
          <a:lstStyle/>
          <a:p>
            <a:r>
              <a:rPr lang="en-US" sz="1400" dirty="0"/>
              <a:t>“This dashboard shows water source analysis. The left chart shows the number of samples collected from each source, with CIP water having the highest number of samples. The right chart shows the percentage of potable water by source. We can see that treated sources like RO water, municipal supply, and steam condensate have the highest potability rate. Industrial sources like cooling tower, process water, and chiller water have lower potability rates, indicating they require additional treatment. This analysis helps identify which sources are safe and which need filtration.”</a:t>
            </a:r>
            <a:endParaRPr lang="en-IN" sz="1400" dirty="0"/>
          </a:p>
        </p:txBody>
      </p:sp>
    </p:spTree>
    <p:extLst>
      <p:ext uri="{BB962C8B-B14F-4D97-AF65-F5344CB8AC3E}">
        <p14:creationId xmlns:p14="http://schemas.microsoft.com/office/powerpoint/2010/main" val="4036942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10A95-D813-A8B0-500D-3DE379B67B38}"/>
              </a:ext>
            </a:extLst>
          </p:cNvPr>
          <p:cNvSpPr>
            <a:spLocks noGrp="1"/>
          </p:cNvSpPr>
          <p:nvPr>
            <p:ph type="title"/>
          </p:nvPr>
        </p:nvSpPr>
        <p:spPr/>
        <p:txBody>
          <a:bodyPr/>
          <a:lstStyle/>
          <a:p>
            <a:r>
              <a:rPr lang="en-US" dirty="0"/>
              <a:t>Source Analysis</a:t>
            </a:r>
            <a:endParaRPr lang="en-IN" dirty="0"/>
          </a:p>
        </p:txBody>
      </p:sp>
      <p:pic>
        <p:nvPicPr>
          <p:cNvPr id="5" name="Content Placeholder 4">
            <a:extLst>
              <a:ext uri="{FF2B5EF4-FFF2-40B4-BE49-F238E27FC236}">
                <a16:creationId xmlns:a16="http://schemas.microsoft.com/office/drawing/2014/main" id="{72E6C3C6-7B06-716C-62D9-A32E49158D8B}"/>
              </a:ext>
            </a:extLst>
          </p:cNvPr>
          <p:cNvPicPr>
            <a:picLocks noGrp="1" noChangeAspect="1"/>
          </p:cNvPicPr>
          <p:nvPr>
            <p:ph idx="1"/>
          </p:nvPr>
        </p:nvPicPr>
        <p:blipFill>
          <a:blip r:embed="rId2"/>
          <a:stretch>
            <a:fillRect/>
          </a:stretch>
        </p:blipFill>
        <p:spPr>
          <a:xfrm>
            <a:off x="536575" y="1443459"/>
            <a:ext cx="7054850" cy="2583606"/>
          </a:xfrm>
          <a:prstGeom prst="rect">
            <a:avLst/>
          </a:prstGeom>
        </p:spPr>
      </p:pic>
      <p:sp>
        <p:nvSpPr>
          <p:cNvPr id="7" name="TextBox 6">
            <a:extLst>
              <a:ext uri="{FF2B5EF4-FFF2-40B4-BE49-F238E27FC236}">
                <a16:creationId xmlns:a16="http://schemas.microsoft.com/office/drawing/2014/main" id="{4DB0D97A-C631-D55B-66BC-7FFB93C69A0C}"/>
              </a:ext>
            </a:extLst>
          </p:cNvPr>
          <p:cNvSpPr txBox="1"/>
          <p:nvPr/>
        </p:nvSpPr>
        <p:spPr>
          <a:xfrm>
            <a:off x="8147843" y="99099"/>
            <a:ext cx="3982244" cy="2862322"/>
          </a:xfrm>
          <a:prstGeom prst="rect">
            <a:avLst/>
          </a:prstGeom>
          <a:noFill/>
        </p:spPr>
        <p:txBody>
          <a:bodyPr wrap="square">
            <a:spAutoFit/>
          </a:bodyPr>
          <a:lstStyle/>
          <a:p>
            <a:pPr>
              <a:buNone/>
            </a:pPr>
            <a:r>
              <a:rPr lang="en-US" dirty="0">
                <a:solidFill>
                  <a:schemeClr val="bg1"/>
                </a:solidFill>
              </a:rPr>
              <a:t>This table shows the </a:t>
            </a:r>
            <a:r>
              <a:rPr lang="en-US" b="1" dirty="0">
                <a:solidFill>
                  <a:schemeClr val="bg1"/>
                </a:solidFill>
              </a:rPr>
              <a:t>average values of water quality parameters for each water source</a:t>
            </a:r>
            <a:r>
              <a:rPr lang="en-US" dirty="0">
                <a:solidFill>
                  <a:schemeClr val="bg1"/>
                </a:solidFill>
              </a:rPr>
              <a:t>.</a:t>
            </a:r>
          </a:p>
          <a:p>
            <a:pPr>
              <a:buNone/>
            </a:pPr>
            <a:r>
              <a:rPr lang="en-US" dirty="0">
                <a:solidFill>
                  <a:schemeClr val="bg1"/>
                </a:solidFill>
              </a:rPr>
              <a:t>Each row = one water source</a:t>
            </a:r>
            <a:br>
              <a:rPr lang="en-US" dirty="0">
                <a:solidFill>
                  <a:schemeClr val="bg1"/>
                </a:solidFill>
              </a:rPr>
            </a:br>
            <a:r>
              <a:rPr lang="en-US" dirty="0">
                <a:solidFill>
                  <a:schemeClr val="bg1"/>
                </a:solidFill>
              </a:rPr>
              <a:t>Each column = one water quality parameter</a:t>
            </a:r>
          </a:p>
          <a:p>
            <a:pPr>
              <a:buNone/>
            </a:pPr>
            <a:r>
              <a:rPr lang="en-US" dirty="0">
                <a:solidFill>
                  <a:schemeClr val="bg1"/>
                </a:solidFill>
              </a:rPr>
              <a:t>The colors help identify quality:</a:t>
            </a:r>
          </a:p>
          <a:p>
            <a:pPr>
              <a:buFont typeface="Arial" panose="020B0604020202020204" pitchFamily="34" charset="0"/>
              <a:buChar char="•"/>
            </a:pPr>
            <a:r>
              <a:rPr lang="en-US" dirty="0">
                <a:solidFill>
                  <a:schemeClr val="bg1"/>
                </a:solidFill>
              </a:rPr>
              <a:t>🟢 Green → Good / safe range</a:t>
            </a:r>
          </a:p>
          <a:p>
            <a:pPr>
              <a:buFont typeface="Arial" panose="020B0604020202020204" pitchFamily="34" charset="0"/>
              <a:buChar char="•"/>
            </a:pPr>
            <a:r>
              <a:rPr lang="en-US" dirty="0">
                <a:solidFill>
                  <a:schemeClr val="bg1"/>
                </a:solidFill>
              </a:rPr>
              <a:t>🟡 Yellow → Moderate</a:t>
            </a:r>
          </a:p>
          <a:p>
            <a:pPr>
              <a:buFont typeface="Arial" panose="020B0604020202020204" pitchFamily="34" charset="0"/>
              <a:buChar char="•"/>
            </a:pPr>
            <a:r>
              <a:rPr lang="en-US" dirty="0">
                <a:solidFill>
                  <a:schemeClr val="bg1"/>
                </a:solidFill>
              </a:rPr>
              <a:t>🔴 Red → Poor / unsafe range</a:t>
            </a:r>
          </a:p>
        </p:txBody>
      </p:sp>
      <p:sp>
        <p:nvSpPr>
          <p:cNvPr id="11" name="TextBox 10">
            <a:extLst>
              <a:ext uri="{FF2B5EF4-FFF2-40B4-BE49-F238E27FC236}">
                <a16:creationId xmlns:a16="http://schemas.microsoft.com/office/drawing/2014/main" id="{C06E8452-1EFF-FC16-0BD2-D742A8A33671}"/>
              </a:ext>
            </a:extLst>
          </p:cNvPr>
          <p:cNvSpPr txBox="1"/>
          <p:nvPr/>
        </p:nvSpPr>
        <p:spPr>
          <a:xfrm>
            <a:off x="8209755" y="2866171"/>
            <a:ext cx="3858419" cy="2585323"/>
          </a:xfrm>
          <a:prstGeom prst="rect">
            <a:avLst/>
          </a:prstGeom>
          <a:noFill/>
        </p:spPr>
        <p:txBody>
          <a:bodyPr wrap="square">
            <a:spAutoFit/>
          </a:bodyPr>
          <a:lstStyle/>
          <a:p>
            <a:r>
              <a:rPr lang="en-US" dirty="0">
                <a:solidFill>
                  <a:schemeClr val="bg1"/>
                </a:solidFill>
              </a:rPr>
              <a:t>Key Insights from the Table</a:t>
            </a:r>
          </a:p>
          <a:p>
            <a:r>
              <a:rPr lang="en-US" dirty="0">
                <a:solidFill>
                  <a:schemeClr val="bg1"/>
                </a:solidFill>
              </a:rPr>
              <a:t>Best quality sources (mostly green):</a:t>
            </a:r>
          </a:p>
          <a:p>
            <a:r>
              <a:rPr lang="en-US" dirty="0">
                <a:solidFill>
                  <a:schemeClr val="bg1"/>
                </a:solidFill>
              </a:rPr>
              <a:t>Steam Condensate</a:t>
            </a:r>
          </a:p>
          <a:p>
            <a:r>
              <a:rPr lang="en-US" dirty="0">
                <a:solidFill>
                  <a:schemeClr val="bg1"/>
                </a:solidFill>
              </a:rPr>
              <a:t>RO Treated Water</a:t>
            </a:r>
          </a:p>
          <a:p>
            <a:r>
              <a:rPr lang="en-US" dirty="0">
                <a:solidFill>
                  <a:schemeClr val="bg1"/>
                </a:solidFill>
              </a:rPr>
              <a:t>Final Rinse Water</a:t>
            </a:r>
          </a:p>
          <a:p>
            <a:r>
              <a:rPr lang="en-US" dirty="0">
                <a:solidFill>
                  <a:schemeClr val="bg1"/>
                </a:solidFill>
              </a:rPr>
              <a:t>Municipal Supply</a:t>
            </a:r>
          </a:p>
          <a:p>
            <a:r>
              <a:rPr lang="en-US" dirty="0">
                <a:solidFill>
                  <a:schemeClr val="bg1"/>
                </a:solidFill>
              </a:rPr>
              <a:t>These </a:t>
            </a:r>
            <a:r>
              <a:rPr lang="en-US" dirty="0" err="1">
                <a:solidFill>
                  <a:schemeClr val="bg1"/>
                </a:solidFill>
              </a:rPr>
              <a:t>have:Low</a:t>
            </a:r>
            <a:r>
              <a:rPr lang="en-US" dirty="0">
                <a:solidFill>
                  <a:schemeClr val="bg1"/>
                </a:solidFill>
              </a:rPr>
              <a:t> solids</a:t>
            </a:r>
          </a:p>
          <a:p>
            <a:r>
              <a:rPr lang="en-US" dirty="0">
                <a:solidFill>
                  <a:schemeClr val="bg1"/>
                </a:solidFill>
              </a:rPr>
              <a:t>Low turbidity</a:t>
            </a:r>
          </a:p>
          <a:p>
            <a:r>
              <a:rPr lang="en-US" dirty="0">
                <a:solidFill>
                  <a:schemeClr val="bg1"/>
                </a:solidFill>
              </a:rPr>
              <a:t>Low harmful chemicals</a:t>
            </a:r>
            <a:endParaRPr lang="en-IN" dirty="0">
              <a:solidFill>
                <a:schemeClr val="bg1"/>
              </a:solidFill>
            </a:endParaRPr>
          </a:p>
        </p:txBody>
      </p:sp>
      <p:sp>
        <p:nvSpPr>
          <p:cNvPr id="13" name="TextBox 12">
            <a:extLst>
              <a:ext uri="{FF2B5EF4-FFF2-40B4-BE49-F238E27FC236}">
                <a16:creationId xmlns:a16="http://schemas.microsoft.com/office/drawing/2014/main" id="{9751F953-7A74-5929-E845-9E0C6386D5E4}"/>
              </a:ext>
            </a:extLst>
          </p:cNvPr>
          <p:cNvSpPr txBox="1"/>
          <p:nvPr/>
        </p:nvSpPr>
        <p:spPr>
          <a:xfrm>
            <a:off x="345322" y="4254083"/>
            <a:ext cx="7722394" cy="1754326"/>
          </a:xfrm>
          <a:prstGeom prst="rect">
            <a:avLst/>
          </a:prstGeom>
          <a:noFill/>
        </p:spPr>
        <p:txBody>
          <a:bodyPr wrap="square">
            <a:spAutoFit/>
          </a:bodyPr>
          <a:lstStyle/>
          <a:p>
            <a:r>
              <a:rPr lang="en-US"/>
              <a:t>“This table shows the average water quality parameters for each water source. </a:t>
            </a:r>
            <a:r>
              <a:rPr lang="en-US" dirty="0"/>
              <a:t>Green color indicates safe values, while red indicates unsafe levels. We can see that treated sources like steam condensate, RO water, and municipal supply have better quality with low impurities. Industrial sources like process water, cooling tower, and chiller water show higher solids and conductivity, indicating lower quality. This analysis helps identify which sources require additional filtration.”</a:t>
            </a:r>
            <a:endParaRPr lang="en-IN" dirty="0"/>
          </a:p>
        </p:txBody>
      </p:sp>
      <p:sp>
        <p:nvSpPr>
          <p:cNvPr id="17" name="TextBox 16">
            <a:extLst>
              <a:ext uri="{FF2B5EF4-FFF2-40B4-BE49-F238E27FC236}">
                <a16:creationId xmlns:a16="http://schemas.microsoft.com/office/drawing/2014/main" id="{049A43FF-D965-46FD-BE81-3929E855FC65}"/>
              </a:ext>
            </a:extLst>
          </p:cNvPr>
          <p:cNvSpPr txBox="1"/>
          <p:nvPr/>
        </p:nvSpPr>
        <p:spPr>
          <a:xfrm>
            <a:off x="8067716" y="5312097"/>
            <a:ext cx="4256881" cy="923330"/>
          </a:xfrm>
          <a:prstGeom prst="rect">
            <a:avLst/>
          </a:prstGeom>
          <a:noFill/>
        </p:spPr>
        <p:txBody>
          <a:bodyPr wrap="square">
            <a:spAutoFit/>
          </a:bodyPr>
          <a:lstStyle/>
          <a:p>
            <a:r>
              <a:rPr lang="en-US" dirty="0">
                <a:solidFill>
                  <a:schemeClr val="bg1"/>
                </a:solidFill>
              </a:rPr>
              <a:t>“This table shows the average water quality parameters for each source, helping identify safe and unsafe water sources.”</a:t>
            </a:r>
            <a:endParaRPr lang="en-IN" dirty="0">
              <a:solidFill>
                <a:schemeClr val="bg1"/>
              </a:solidFill>
            </a:endParaRPr>
          </a:p>
        </p:txBody>
      </p:sp>
    </p:spTree>
    <p:extLst>
      <p:ext uri="{BB962C8B-B14F-4D97-AF65-F5344CB8AC3E}">
        <p14:creationId xmlns:p14="http://schemas.microsoft.com/office/powerpoint/2010/main" val="3935058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7D11-6222-C753-3BF5-92F834737B13}"/>
              </a:ext>
            </a:extLst>
          </p:cNvPr>
          <p:cNvSpPr>
            <a:spLocks noGrp="1"/>
          </p:cNvSpPr>
          <p:nvPr>
            <p:ph type="title"/>
          </p:nvPr>
        </p:nvSpPr>
        <p:spPr/>
        <p:txBody>
          <a:bodyPr/>
          <a:lstStyle/>
          <a:p>
            <a:r>
              <a:rPr lang="en-US" dirty="0"/>
              <a:t>Source Analysis</a:t>
            </a:r>
            <a:endParaRPr lang="en-IN" dirty="0"/>
          </a:p>
        </p:txBody>
      </p:sp>
      <p:pic>
        <p:nvPicPr>
          <p:cNvPr id="7" name="Content Placeholder 6">
            <a:extLst>
              <a:ext uri="{FF2B5EF4-FFF2-40B4-BE49-F238E27FC236}">
                <a16:creationId xmlns:a16="http://schemas.microsoft.com/office/drawing/2014/main" id="{B850E11E-1843-0458-15A3-3B2691795257}"/>
              </a:ext>
            </a:extLst>
          </p:cNvPr>
          <p:cNvPicPr>
            <a:picLocks noGrp="1" noChangeAspect="1"/>
          </p:cNvPicPr>
          <p:nvPr>
            <p:ph idx="1"/>
          </p:nvPr>
        </p:nvPicPr>
        <p:blipFill>
          <a:blip r:embed="rId2"/>
          <a:stretch>
            <a:fillRect/>
          </a:stretch>
        </p:blipFill>
        <p:spPr>
          <a:xfrm>
            <a:off x="119700" y="1617147"/>
            <a:ext cx="7950827" cy="2812226"/>
          </a:xfrm>
          <a:prstGeom prst="rect">
            <a:avLst/>
          </a:prstGeom>
        </p:spPr>
      </p:pic>
      <p:sp>
        <p:nvSpPr>
          <p:cNvPr id="5" name="TextBox 4">
            <a:extLst>
              <a:ext uri="{FF2B5EF4-FFF2-40B4-BE49-F238E27FC236}">
                <a16:creationId xmlns:a16="http://schemas.microsoft.com/office/drawing/2014/main" id="{E935467A-6AC2-7F17-BECA-B323C97FEE0A}"/>
              </a:ext>
            </a:extLst>
          </p:cNvPr>
          <p:cNvSpPr txBox="1"/>
          <p:nvPr/>
        </p:nvSpPr>
        <p:spPr>
          <a:xfrm>
            <a:off x="8148782" y="74228"/>
            <a:ext cx="3960091" cy="4031873"/>
          </a:xfrm>
          <a:prstGeom prst="rect">
            <a:avLst/>
          </a:prstGeom>
          <a:noFill/>
        </p:spPr>
        <p:txBody>
          <a:bodyPr wrap="square">
            <a:spAutoFit/>
          </a:bodyPr>
          <a:lstStyle/>
          <a:p>
            <a:pPr>
              <a:buNone/>
            </a:pPr>
            <a:r>
              <a:rPr lang="en-IN" sz="1600" b="1" dirty="0">
                <a:solidFill>
                  <a:schemeClr val="bg1"/>
                </a:solidFill>
              </a:rPr>
              <a:t>Recommended Solutions</a:t>
            </a:r>
          </a:p>
          <a:p>
            <a:pPr>
              <a:buNone/>
            </a:pPr>
            <a:r>
              <a:rPr lang="en-IN" sz="1600" dirty="0">
                <a:solidFill>
                  <a:schemeClr val="bg1"/>
                </a:solidFill>
              </a:rPr>
              <a:t>Different filtration methods are suggested:</a:t>
            </a:r>
          </a:p>
          <a:p>
            <a:pPr>
              <a:buFont typeface="Arial" panose="020B0604020202020204" pitchFamily="34" charset="0"/>
              <a:buChar char="•"/>
            </a:pPr>
            <a:r>
              <a:rPr lang="en-IN" sz="1600" dirty="0">
                <a:solidFill>
                  <a:schemeClr val="bg1"/>
                </a:solidFill>
              </a:rPr>
              <a:t>Water Softeners → Remove hardness</a:t>
            </a:r>
          </a:p>
          <a:p>
            <a:pPr>
              <a:buFont typeface="Arial" panose="020B0604020202020204" pitchFamily="34" charset="0"/>
              <a:buChar char="•"/>
            </a:pPr>
            <a:r>
              <a:rPr lang="en-IN" sz="1600" dirty="0">
                <a:solidFill>
                  <a:schemeClr val="bg1"/>
                </a:solidFill>
              </a:rPr>
              <a:t>Activated Carbon Filters → Remove chemicals and organics</a:t>
            </a:r>
          </a:p>
          <a:p>
            <a:pPr>
              <a:buFont typeface="Arial" panose="020B0604020202020204" pitchFamily="34" charset="0"/>
              <a:buChar char="•"/>
            </a:pPr>
            <a:r>
              <a:rPr lang="en-IN" sz="1600" dirty="0">
                <a:solidFill>
                  <a:schemeClr val="bg1"/>
                </a:solidFill>
              </a:rPr>
              <a:t>UV Purifiers → Kill bacteria and microorganisms</a:t>
            </a:r>
          </a:p>
          <a:p>
            <a:pPr>
              <a:buFont typeface="Arial" panose="020B0604020202020204" pitchFamily="34" charset="0"/>
              <a:buChar char="•"/>
            </a:pPr>
            <a:r>
              <a:rPr lang="en-IN" sz="1600" dirty="0">
                <a:solidFill>
                  <a:schemeClr val="bg1"/>
                </a:solidFill>
              </a:rPr>
              <a:t>Remineralization Filters → Add essential minerals</a:t>
            </a:r>
          </a:p>
          <a:p>
            <a:pPr>
              <a:buFont typeface="Arial" panose="020B0604020202020204" pitchFamily="34" charset="0"/>
              <a:buChar char="•"/>
            </a:pPr>
            <a:r>
              <a:rPr lang="en-IN" sz="1600" dirty="0">
                <a:solidFill>
                  <a:schemeClr val="bg1"/>
                </a:solidFill>
              </a:rPr>
              <a:t>Basic Filters → Final purification</a:t>
            </a:r>
          </a:p>
          <a:p>
            <a:pPr>
              <a:buFont typeface="Arial" panose="020B0604020202020204" pitchFamily="34" charset="0"/>
              <a:buChar char="•"/>
            </a:pPr>
            <a:endParaRPr lang="en-IN" sz="1600" dirty="0">
              <a:solidFill>
                <a:schemeClr val="bg1"/>
              </a:solidFill>
            </a:endParaRPr>
          </a:p>
          <a:p>
            <a:pPr>
              <a:buFont typeface="Arial" panose="020B0604020202020204" pitchFamily="34" charset="0"/>
              <a:buChar char="•"/>
            </a:pPr>
            <a:r>
              <a:rPr lang="en-US" sz="1600" dirty="0">
                <a:solidFill>
                  <a:schemeClr val="bg1"/>
                </a:solidFill>
              </a:rPr>
              <a:t>Key Conclusion</a:t>
            </a:r>
          </a:p>
          <a:p>
            <a:pPr>
              <a:buFont typeface="Arial" panose="020B0604020202020204" pitchFamily="34" charset="0"/>
              <a:buChar char="•"/>
            </a:pPr>
            <a:r>
              <a:rPr lang="en-US" sz="1600" dirty="0">
                <a:solidFill>
                  <a:schemeClr val="bg1"/>
                </a:solidFill>
              </a:rPr>
              <a:t>➡️ Treated water sources are safe</a:t>
            </a:r>
          </a:p>
          <a:p>
            <a:pPr>
              <a:buFont typeface="Arial" panose="020B0604020202020204" pitchFamily="34" charset="0"/>
              <a:buChar char="•"/>
            </a:pPr>
            <a:r>
              <a:rPr lang="en-US" sz="1600" dirty="0">
                <a:solidFill>
                  <a:schemeClr val="bg1"/>
                </a:solidFill>
              </a:rPr>
              <a:t>➡️ Industrial water sources need filtration</a:t>
            </a:r>
          </a:p>
          <a:p>
            <a:pPr>
              <a:buFont typeface="Arial" panose="020B0604020202020204" pitchFamily="34" charset="0"/>
              <a:buChar char="•"/>
            </a:pPr>
            <a:r>
              <a:rPr lang="en-US" sz="1600" dirty="0">
                <a:solidFill>
                  <a:schemeClr val="bg1"/>
                </a:solidFill>
              </a:rPr>
              <a:t>➡️ The model helps recommend correct filtration method</a:t>
            </a:r>
            <a:endParaRPr lang="en-IN" sz="1600" dirty="0">
              <a:solidFill>
                <a:schemeClr val="bg1"/>
              </a:solidFill>
            </a:endParaRPr>
          </a:p>
        </p:txBody>
      </p:sp>
      <p:sp>
        <p:nvSpPr>
          <p:cNvPr id="9" name="TextBox 8">
            <a:extLst>
              <a:ext uri="{FF2B5EF4-FFF2-40B4-BE49-F238E27FC236}">
                <a16:creationId xmlns:a16="http://schemas.microsoft.com/office/drawing/2014/main" id="{017B2A7B-9065-954C-6F09-E14E8D5BFB59}"/>
              </a:ext>
            </a:extLst>
          </p:cNvPr>
          <p:cNvSpPr txBox="1"/>
          <p:nvPr/>
        </p:nvSpPr>
        <p:spPr>
          <a:xfrm>
            <a:off x="342510" y="4429373"/>
            <a:ext cx="7728017" cy="1569660"/>
          </a:xfrm>
          <a:prstGeom prst="rect">
            <a:avLst/>
          </a:prstGeom>
          <a:noFill/>
        </p:spPr>
        <p:txBody>
          <a:bodyPr wrap="square">
            <a:spAutoFit/>
          </a:bodyPr>
          <a:lstStyle/>
          <a:p>
            <a:pPr>
              <a:buNone/>
            </a:pPr>
            <a:r>
              <a:rPr lang="en-US" sz="1600" dirty="0"/>
              <a:t>“This table shows the safety summary of different water sources. It includes the percentage of potable water, main quality issues, and recommended filtration solutions. Sources like RO treated water, municipal supply, and steam condensate are safe with high potability. Industrial sources like cooling tower, chiller water, and process water are unsafe due to impurities and require filtration methods like activated carbon filters and UV purifiers. This helps identify safe sources and recommend proper treatment.”</a:t>
            </a:r>
          </a:p>
        </p:txBody>
      </p:sp>
    </p:spTree>
    <p:extLst>
      <p:ext uri="{BB962C8B-B14F-4D97-AF65-F5344CB8AC3E}">
        <p14:creationId xmlns:p14="http://schemas.microsoft.com/office/powerpoint/2010/main" val="2025013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CB42-1B51-20C8-B404-0D2785944AC6}"/>
              </a:ext>
            </a:extLst>
          </p:cNvPr>
          <p:cNvSpPr>
            <a:spLocks noGrp="1"/>
          </p:cNvSpPr>
          <p:nvPr>
            <p:ph type="title"/>
          </p:nvPr>
        </p:nvSpPr>
        <p:spPr>
          <a:xfrm>
            <a:off x="471055" y="603666"/>
            <a:ext cx="7263101" cy="612775"/>
          </a:xfrm>
        </p:spPr>
        <p:txBody>
          <a:bodyPr>
            <a:normAutofit fontScale="90000"/>
          </a:bodyPr>
          <a:lstStyle/>
          <a:p>
            <a:r>
              <a:rPr lang="en-US" dirty="0"/>
              <a:t>Plant Simulation-Food Manufacturing Plant</a:t>
            </a:r>
            <a:endParaRPr lang="en-IN" dirty="0"/>
          </a:p>
        </p:txBody>
      </p:sp>
      <p:pic>
        <p:nvPicPr>
          <p:cNvPr id="5" name="Content Placeholder 4">
            <a:extLst>
              <a:ext uri="{FF2B5EF4-FFF2-40B4-BE49-F238E27FC236}">
                <a16:creationId xmlns:a16="http://schemas.microsoft.com/office/drawing/2014/main" id="{7B29ACE0-A5FF-F119-09A7-C1402BF2EE40}"/>
              </a:ext>
            </a:extLst>
          </p:cNvPr>
          <p:cNvPicPr>
            <a:picLocks noGrp="1" noChangeAspect="1"/>
          </p:cNvPicPr>
          <p:nvPr>
            <p:ph idx="1"/>
          </p:nvPr>
        </p:nvPicPr>
        <p:blipFill>
          <a:blip r:embed="rId2"/>
          <a:stretch>
            <a:fillRect/>
          </a:stretch>
        </p:blipFill>
        <p:spPr>
          <a:xfrm>
            <a:off x="309277" y="1438853"/>
            <a:ext cx="7338432" cy="4747193"/>
          </a:xfrm>
          <a:prstGeom prst="rect">
            <a:avLst/>
          </a:prstGeom>
        </p:spPr>
      </p:pic>
      <p:sp>
        <p:nvSpPr>
          <p:cNvPr id="7" name="TextBox 6">
            <a:extLst>
              <a:ext uri="{FF2B5EF4-FFF2-40B4-BE49-F238E27FC236}">
                <a16:creationId xmlns:a16="http://schemas.microsoft.com/office/drawing/2014/main" id="{66B134D4-C5CF-06D4-60BE-2FE0B235FFEA}"/>
              </a:ext>
            </a:extLst>
          </p:cNvPr>
          <p:cNvSpPr txBox="1"/>
          <p:nvPr/>
        </p:nvSpPr>
        <p:spPr>
          <a:xfrm>
            <a:off x="8102600" y="111128"/>
            <a:ext cx="3987800" cy="1754326"/>
          </a:xfrm>
          <a:prstGeom prst="rect">
            <a:avLst/>
          </a:prstGeom>
          <a:noFill/>
        </p:spPr>
        <p:txBody>
          <a:bodyPr wrap="square">
            <a:spAutoFit/>
          </a:bodyPr>
          <a:lstStyle/>
          <a:p>
            <a:pPr>
              <a:buNone/>
            </a:pPr>
            <a:r>
              <a:rPr lang="en-US" b="1">
                <a:solidFill>
                  <a:schemeClr val="bg1"/>
                </a:solidFill>
              </a:rPr>
              <a:t>Why this simulation is useful</a:t>
            </a:r>
          </a:p>
          <a:p>
            <a:pPr>
              <a:buNone/>
            </a:pPr>
            <a:r>
              <a:rPr lang="en-US">
                <a:solidFill>
                  <a:schemeClr val="bg1"/>
                </a:solidFill>
              </a:rPr>
              <a:t>It helps to:</a:t>
            </a:r>
          </a:p>
          <a:p>
            <a:pPr>
              <a:buFont typeface="Arial" panose="020B0604020202020204" pitchFamily="34" charset="0"/>
              <a:buChar char="•"/>
            </a:pPr>
            <a:r>
              <a:rPr lang="en-US">
                <a:solidFill>
                  <a:schemeClr val="bg1"/>
                </a:solidFill>
              </a:rPr>
              <a:t>Identify unsafe water points</a:t>
            </a:r>
          </a:p>
          <a:p>
            <a:pPr>
              <a:buFont typeface="Arial" panose="020B0604020202020204" pitchFamily="34" charset="0"/>
              <a:buChar char="•"/>
            </a:pPr>
            <a:r>
              <a:rPr lang="en-US">
                <a:solidFill>
                  <a:schemeClr val="bg1"/>
                </a:solidFill>
              </a:rPr>
              <a:t>Suggest filtration methods</a:t>
            </a:r>
          </a:p>
          <a:p>
            <a:pPr>
              <a:buFont typeface="Arial" panose="020B0604020202020204" pitchFamily="34" charset="0"/>
              <a:buChar char="•"/>
            </a:pPr>
            <a:r>
              <a:rPr lang="en-US">
                <a:solidFill>
                  <a:schemeClr val="bg1"/>
                </a:solidFill>
              </a:rPr>
              <a:t>Monitor plant water quality</a:t>
            </a:r>
          </a:p>
          <a:p>
            <a:pPr>
              <a:buFont typeface="Arial" panose="020B0604020202020204" pitchFamily="34" charset="0"/>
              <a:buChar char="•"/>
            </a:pPr>
            <a:r>
              <a:rPr lang="en-US">
                <a:solidFill>
                  <a:schemeClr val="bg1"/>
                </a:solidFill>
              </a:rPr>
              <a:t>Improve safety in food production</a:t>
            </a:r>
            <a:endParaRPr lang="en-US" dirty="0">
              <a:solidFill>
                <a:schemeClr val="bg1"/>
              </a:solidFill>
            </a:endParaRPr>
          </a:p>
        </p:txBody>
      </p:sp>
      <p:sp>
        <p:nvSpPr>
          <p:cNvPr id="9" name="TextBox 8">
            <a:extLst>
              <a:ext uri="{FF2B5EF4-FFF2-40B4-BE49-F238E27FC236}">
                <a16:creationId xmlns:a16="http://schemas.microsoft.com/office/drawing/2014/main" id="{EC468519-5918-5518-B883-75C8EF50BC89}"/>
              </a:ext>
            </a:extLst>
          </p:cNvPr>
          <p:cNvSpPr txBox="1"/>
          <p:nvPr/>
        </p:nvSpPr>
        <p:spPr>
          <a:xfrm>
            <a:off x="8084127" y="2078289"/>
            <a:ext cx="3045691" cy="2585323"/>
          </a:xfrm>
          <a:prstGeom prst="rect">
            <a:avLst/>
          </a:prstGeom>
          <a:noFill/>
        </p:spPr>
        <p:txBody>
          <a:bodyPr wrap="square">
            <a:spAutoFit/>
          </a:bodyPr>
          <a:lstStyle/>
          <a:p>
            <a:pPr>
              <a:buNone/>
            </a:pPr>
            <a:r>
              <a:rPr lang="en-US" b="1" dirty="0">
                <a:solidFill>
                  <a:schemeClr val="bg1"/>
                </a:solidFill>
              </a:rPr>
              <a:t>This screen shows how water flows through different parts of the plant and whether it is safe or unsafe.</a:t>
            </a:r>
          </a:p>
          <a:p>
            <a:pPr>
              <a:buNone/>
            </a:pPr>
            <a:endParaRPr lang="en-US" b="1" dirty="0">
              <a:solidFill>
                <a:schemeClr val="bg1"/>
              </a:solidFill>
            </a:endParaRPr>
          </a:p>
          <a:p>
            <a:pPr>
              <a:buNone/>
            </a:pPr>
            <a:r>
              <a:rPr lang="en-US" b="1" dirty="0">
                <a:solidFill>
                  <a:schemeClr val="bg1"/>
                </a:solidFill>
              </a:rPr>
              <a:t>“This simulation shows water flow, safety status, and required filtration at different plant locations.”</a:t>
            </a:r>
            <a:endParaRPr lang="en-US" dirty="0">
              <a:solidFill>
                <a:schemeClr val="bg1"/>
              </a:solidFill>
            </a:endParaRPr>
          </a:p>
        </p:txBody>
      </p:sp>
    </p:spTree>
    <p:extLst>
      <p:ext uri="{BB962C8B-B14F-4D97-AF65-F5344CB8AC3E}">
        <p14:creationId xmlns:p14="http://schemas.microsoft.com/office/powerpoint/2010/main" val="2827077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44417B-994D-74A4-6BED-3A806BAA655A}"/>
              </a:ext>
            </a:extLst>
          </p:cNvPr>
          <p:cNvPicPr>
            <a:picLocks noGrp="1" noChangeAspect="1"/>
          </p:cNvPicPr>
          <p:nvPr>
            <p:ph idx="1"/>
          </p:nvPr>
        </p:nvPicPr>
        <p:blipFill>
          <a:blip r:embed="rId2"/>
          <a:stretch>
            <a:fillRect/>
          </a:stretch>
        </p:blipFill>
        <p:spPr>
          <a:xfrm>
            <a:off x="779801" y="1660525"/>
            <a:ext cx="6854148" cy="4397375"/>
          </a:xfrm>
          <a:prstGeom prst="rect">
            <a:avLst/>
          </a:prstGeom>
        </p:spPr>
      </p:pic>
      <p:sp>
        <p:nvSpPr>
          <p:cNvPr id="9" name="TextBox 8">
            <a:extLst>
              <a:ext uri="{FF2B5EF4-FFF2-40B4-BE49-F238E27FC236}">
                <a16:creationId xmlns:a16="http://schemas.microsoft.com/office/drawing/2014/main" id="{E5B4D2D4-8ECB-6C84-F5AC-EBEDDD22AE74}"/>
              </a:ext>
            </a:extLst>
          </p:cNvPr>
          <p:cNvSpPr txBox="1"/>
          <p:nvPr/>
        </p:nvSpPr>
        <p:spPr>
          <a:xfrm>
            <a:off x="8109527" y="406783"/>
            <a:ext cx="3934691" cy="3693319"/>
          </a:xfrm>
          <a:prstGeom prst="rect">
            <a:avLst/>
          </a:prstGeom>
          <a:noFill/>
        </p:spPr>
        <p:txBody>
          <a:bodyPr wrap="square">
            <a:spAutoFit/>
          </a:bodyPr>
          <a:lstStyle/>
          <a:p>
            <a:r>
              <a:rPr lang="en-US" dirty="0">
                <a:solidFill>
                  <a:schemeClr val="bg1"/>
                </a:solidFill>
              </a:rPr>
              <a:t>“This screen shows the complete water quality summary of the plant. There are 10 water points, out of which 6 are safe and 4 are unsafe. The table provides detailed information such as water source, flow rate, potability percentage, and recommended filtration methods. Unsafe points like CIP station and cooling tower require treatment such as activated carbon filters and UV purifiers. This analysis helps identify critical points and ensures safe water usage in food manufacturing.”</a:t>
            </a:r>
            <a:endParaRPr lang="en-IN" dirty="0">
              <a:solidFill>
                <a:schemeClr val="bg1"/>
              </a:solidFill>
            </a:endParaRPr>
          </a:p>
        </p:txBody>
      </p:sp>
      <p:sp>
        <p:nvSpPr>
          <p:cNvPr id="3" name="Title 1">
            <a:extLst>
              <a:ext uri="{FF2B5EF4-FFF2-40B4-BE49-F238E27FC236}">
                <a16:creationId xmlns:a16="http://schemas.microsoft.com/office/drawing/2014/main" id="{3A4605F3-2361-9142-49C8-F6968C9D6D3F}"/>
              </a:ext>
            </a:extLst>
          </p:cNvPr>
          <p:cNvSpPr>
            <a:spLocks noGrp="1"/>
          </p:cNvSpPr>
          <p:nvPr>
            <p:ph type="title"/>
          </p:nvPr>
        </p:nvSpPr>
        <p:spPr>
          <a:xfrm>
            <a:off x="679449" y="603250"/>
            <a:ext cx="7430077" cy="612775"/>
          </a:xfrm>
        </p:spPr>
        <p:txBody>
          <a:bodyPr>
            <a:normAutofit fontScale="90000"/>
          </a:bodyPr>
          <a:lstStyle/>
          <a:p>
            <a:r>
              <a:rPr lang="en-US" dirty="0"/>
              <a:t>Plant Simulation-Food Manufacturing Plant</a:t>
            </a:r>
            <a:endParaRPr lang="en-IN" dirty="0"/>
          </a:p>
        </p:txBody>
      </p:sp>
    </p:spTree>
    <p:extLst>
      <p:ext uri="{BB962C8B-B14F-4D97-AF65-F5344CB8AC3E}">
        <p14:creationId xmlns:p14="http://schemas.microsoft.com/office/powerpoint/2010/main" val="86030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5A9E3F-EFAD-9101-1993-8DFC5AB2E1AD}"/>
              </a:ext>
            </a:extLst>
          </p:cNvPr>
          <p:cNvSpPr>
            <a:spLocks noGrp="1"/>
          </p:cNvSpPr>
          <p:nvPr>
            <p:ph idx="1"/>
          </p:nvPr>
        </p:nvSpPr>
        <p:spPr/>
        <p:txBody>
          <a:bodyPr/>
          <a:lstStyle/>
          <a:p>
            <a:r>
              <a:rPr lang="en-US" b="1" dirty="0"/>
              <a:t>Conclusion</a:t>
            </a:r>
          </a:p>
          <a:p>
            <a:r>
              <a:rPr lang="en-US" b="1" dirty="0"/>
              <a:t>Key Takeaway:</a:t>
            </a:r>
            <a:r>
              <a:rPr lang="en-US" dirty="0"/>
              <a:t> Dashboard integrates ML predictions, interpretability, and practical filtration solutions</a:t>
            </a:r>
          </a:p>
          <a:p>
            <a:r>
              <a:rPr lang="en-US" b="1" dirty="0"/>
              <a:t>Impact:</a:t>
            </a:r>
            <a:r>
              <a:rPr lang="en-US" dirty="0"/>
              <a:t> Helps stakeholders quickly assess water safety and take corrective action</a:t>
            </a:r>
          </a:p>
          <a:p>
            <a:r>
              <a:rPr lang="en-US" b="1" dirty="0"/>
              <a:t>Future Work:</a:t>
            </a:r>
            <a:r>
              <a:rPr lang="en-US" dirty="0"/>
              <a:t> Retraining with new data, integrating lab testing, expanding to more industries</a:t>
            </a:r>
          </a:p>
          <a:p>
            <a:endParaRPr lang="en-IN" dirty="0"/>
          </a:p>
        </p:txBody>
      </p:sp>
      <p:sp>
        <p:nvSpPr>
          <p:cNvPr id="4" name="Title 1">
            <a:extLst>
              <a:ext uri="{FF2B5EF4-FFF2-40B4-BE49-F238E27FC236}">
                <a16:creationId xmlns:a16="http://schemas.microsoft.com/office/drawing/2014/main" id="{82957181-6B80-08D7-D29B-21B944334C84}"/>
              </a:ext>
            </a:extLst>
          </p:cNvPr>
          <p:cNvSpPr>
            <a:spLocks noGrp="1"/>
          </p:cNvSpPr>
          <p:nvPr>
            <p:ph type="title"/>
          </p:nvPr>
        </p:nvSpPr>
        <p:spPr>
          <a:xfrm>
            <a:off x="679450" y="603250"/>
            <a:ext cx="7346950" cy="612775"/>
          </a:xfrm>
        </p:spPr>
        <p:txBody>
          <a:bodyPr>
            <a:normAutofit fontScale="90000"/>
          </a:bodyPr>
          <a:lstStyle/>
          <a:p>
            <a:r>
              <a:rPr lang="en-US" dirty="0"/>
              <a:t>Plant Simulation-Food Manufacturing Plant</a:t>
            </a:r>
            <a:endParaRPr lang="en-IN" dirty="0"/>
          </a:p>
        </p:txBody>
      </p:sp>
    </p:spTree>
    <p:extLst>
      <p:ext uri="{BB962C8B-B14F-4D97-AF65-F5344CB8AC3E}">
        <p14:creationId xmlns:p14="http://schemas.microsoft.com/office/powerpoint/2010/main" val="232156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EE2C6-5F84-42D7-1413-6227A94CB3C7}"/>
              </a:ext>
            </a:extLst>
          </p:cNvPr>
          <p:cNvSpPr>
            <a:spLocks noGrp="1"/>
          </p:cNvSpPr>
          <p:nvPr>
            <p:ph idx="1"/>
          </p:nvPr>
        </p:nvSpPr>
        <p:spPr>
          <a:xfrm>
            <a:off x="4427560" y="1339272"/>
            <a:ext cx="7057847" cy="4829465"/>
          </a:xfrm>
        </p:spPr>
        <p:txBody>
          <a:bodyPr>
            <a:normAutofit lnSpcReduction="10000"/>
          </a:bodyPr>
          <a:lstStyle/>
          <a:p>
            <a:pPr>
              <a:defRPr sz="1800"/>
            </a:pPr>
            <a:endParaRPr lang="en-IN" dirty="0"/>
          </a:p>
          <a:p>
            <a:pPr>
              <a:defRPr sz="1800"/>
            </a:pPr>
            <a:endParaRPr lang="en-IN" dirty="0"/>
          </a:p>
          <a:p>
            <a:pPr>
              <a:defRPr sz="1800"/>
            </a:pPr>
            <a:endParaRPr lang="en-IN" dirty="0"/>
          </a:p>
          <a:p>
            <a:pPr>
              <a:defRPr sz="1800"/>
            </a:pPr>
            <a:r>
              <a:rPr lang="en-IN" dirty="0"/>
              <a:t>7 Interactive Tabs:</a:t>
            </a:r>
          </a:p>
          <a:p>
            <a:pPr>
              <a:defRPr sz="1800"/>
            </a:pPr>
            <a:endParaRPr lang="en-IN" dirty="0"/>
          </a:p>
          <a:p>
            <a:pPr>
              <a:defRPr sz="1800"/>
            </a:pPr>
            <a:r>
              <a:rPr lang="en-IN" dirty="0"/>
              <a:t>1️⃣ Model Performance - Confusion matrix, ROC curve</a:t>
            </a:r>
          </a:p>
          <a:p>
            <a:pPr>
              <a:defRPr sz="1800"/>
            </a:pPr>
            <a:r>
              <a:rPr lang="en-IN" dirty="0"/>
              <a:t>2️⃣ Prediction &amp; Filtration - Real-time water quality check</a:t>
            </a:r>
          </a:p>
          <a:p>
            <a:pPr>
              <a:defRPr sz="1800"/>
            </a:pPr>
            <a:r>
              <a:rPr lang="en-IN" dirty="0"/>
              <a:t>3️⃣ Feature Analysis - Importance &amp; correlations</a:t>
            </a:r>
          </a:p>
          <a:p>
            <a:pPr>
              <a:defRPr sz="1800"/>
            </a:pPr>
            <a:r>
              <a:rPr lang="en-IN" dirty="0"/>
              <a:t>4️⃣ Source Analysis - Safety rankings &amp; stats</a:t>
            </a:r>
          </a:p>
          <a:p>
            <a:pPr>
              <a:defRPr sz="1800"/>
            </a:pPr>
            <a:r>
              <a:rPr lang="en-IN" dirty="0"/>
              <a:t>5️⃣ Plant Simulation - 10-point water distribution map</a:t>
            </a:r>
          </a:p>
          <a:p>
            <a:pPr>
              <a:defRPr sz="1800"/>
            </a:pPr>
            <a:r>
              <a:rPr lang="en-IN" dirty="0"/>
              <a:t>6️⃣ Quiz Mode - Training tool for operators</a:t>
            </a:r>
          </a:p>
          <a:p>
            <a:pPr>
              <a:defRPr sz="1800"/>
            </a:pPr>
            <a:r>
              <a:rPr lang="en-IN" dirty="0"/>
              <a:t>7️⃣ Reports - Downloadable Excel/PDF reports</a:t>
            </a:r>
          </a:p>
          <a:p>
            <a:pPr>
              <a:defRPr sz="1800"/>
            </a:pPr>
            <a:endParaRPr lang="en-IN" dirty="0"/>
          </a:p>
          <a:p>
            <a:pPr>
              <a:defRPr sz="1800"/>
            </a:pPr>
            <a:r>
              <a:rPr lang="en-IN" dirty="0"/>
              <a:t>🎯 User-friendly interface for plant operators</a:t>
            </a:r>
          </a:p>
        </p:txBody>
      </p:sp>
      <p:sp>
        <p:nvSpPr>
          <p:cNvPr id="6" name="Title 5">
            <a:extLst>
              <a:ext uri="{FF2B5EF4-FFF2-40B4-BE49-F238E27FC236}">
                <a16:creationId xmlns:a16="http://schemas.microsoft.com/office/drawing/2014/main" id="{DB137A80-CA60-16B0-CDBB-ED2C3D79590C}"/>
              </a:ext>
            </a:extLst>
          </p:cNvPr>
          <p:cNvSpPr>
            <a:spLocks noGrp="1"/>
          </p:cNvSpPr>
          <p:nvPr>
            <p:ph type="title"/>
          </p:nvPr>
        </p:nvSpPr>
        <p:spPr/>
        <p:txBody>
          <a:bodyPr/>
          <a:lstStyle/>
          <a:p>
            <a:endParaRPr lang="en-IN" dirty="0"/>
          </a:p>
        </p:txBody>
      </p:sp>
      <p:sp>
        <p:nvSpPr>
          <p:cNvPr id="8" name="TextBox 7">
            <a:extLst>
              <a:ext uri="{FF2B5EF4-FFF2-40B4-BE49-F238E27FC236}">
                <a16:creationId xmlns:a16="http://schemas.microsoft.com/office/drawing/2014/main" id="{6DA0314D-371B-EDE5-1DFE-4CAF5058CA6C}"/>
              </a:ext>
            </a:extLst>
          </p:cNvPr>
          <p:cNvSpPr txBox="1"/>
          <p:nvPr/>
        </p:nvSpPr>
        <p:spPr>
          <a:xfrm>
            <a:off x="4131997" y="1698751"/>
            <a:ext cx="6096000" cy="523220"/>
          </a:xfrm>
          <a:prstGeom prst="rect">
            <a:avLst/>
          </a:prstGeom>
          <a:noFill/>
        </p:spPr>
        <p:txBody>
          <a:bodyPr wrap="square">
            <a:spAutoFit/>
          </a:bodyPr>
          <a:lstStyle/>
          <a:p>
            <a:r>
              <a:rPr lang="en-US" sz="2800" dirty="0"/>
              <a:t>📱 AquaSafe AI Dashboard (Streamlit)</a:t>
            </a:r>
            <a:endParaRPr lang="en-IN" sz="2800" dirty="0"/>
          </a:p>
        </p:txBody>
      </p:sp>
      <p:pic>
        <p:nvPicPr>
          <p:cNvPr id="10" name="Picture 9">
            <a:extLst>
              <a:ext uri="{FF2B5EF4-FFF2-40B4-BE49-F238E27FC236}">
                <a16:creationId xmlns:a16="http://schemas.microsoft.com/office/drawing/2014/main" id="{588E6415-23BA-1232-6385-191B3D25D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8" y="1941846"/>
            <a:ext cx="2756044" cy="2777874"/>
          </a:xfrm>
          <a:prstGeom prst="rect">
            <a:avLst/>
          </a:prstGeom>
        </p:spPr>
      </p:pic>
      <p:pic>
        <p:nvPicPr>
          <p:cNvPr id="11" name="Picture 10" descr="Brand • Streamlit">
            <a:extLst>
              <a:ext uri="{FF2B5EF4-FFF2-40B4-BE49-F238E27FC236}">
                <a16:creationId xmlns:a16="http://schemas.microsoft.com/office/drawing/2014/main" id="{EE79ECE7-A46E-62CD-76C6-3BBC5E2BC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932" y="0"/>
            <a:ext cx="1357122" cy="7666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58F59AD-5358-179C-2431-C73CEC5AE762}"/>
              </a:ext>
            </a:extLst>
          </p:cNvPr>
          <p:cNvSpPr txBox="1">
            <a:spLocks/>
          </p:cNvSpPr>
          <p:nvPr/>
        </p:nvSpPr>
        <p:spPr>
          <a:xfrm>
            <a:off x="3491347" y="177233"/>
            <a:ext cx="8442035" cy="105970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br>
              <a:rPr lang="en-US" sz="3600" dirty="0">
                <a:solidFill>
                  <a:schemeClr val="tx1"/>
                </a:solidFill>
              </a:rPr>
            </a:br>
            <a:r>
              <a:rPr lang="en-US" sz="3600" dirty="0">
                <a:solidFill>
                  <a:schemeClr val="tx1"/>
                </a:solidFill>
              </a:rPr>
              <a:t>“AquaSafe AI</a:t>
            </a:r>
            <a:br>
              <a:rPr lang="en-US" sz="3600" b="0" dirty="0">
                <a:solidFill>
                  <a:schemeClr val="tx1"/>
                </a:solidFill>
              </a:rPr>
            </a:br>
            <a:endParaRPr lang="en-IN" sz="3600" dirty="0">
              <a:solidFill>
                <a:schemeClr val="tx1"/>
              </a:solidFill>
            </a:endParaRPr>
          </a:p>
        </p:txBody>
      </p:sp>
    </p:spTree>
    <p:extLst>
      <p:ext uri="{BB962C8B-B14F-4D97-AF65-F5344CB8AC3E}">
        <p14:creationId xmlns:p14="http://schemas.microsoft.com/office/powerpoint/2010/main" val="2365089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16A7B8-4FB5-3537-2389-5F5CD92DB8E0}"/>
              </a:ext>
            </a:extLst>
          </p:cNvPr>
          <p:cNvSpPr>
            <a:spLocks noGrp="1"/>
          </p:cNvSpPr>
          <p:nvPr>
            <p:ph idx="1"/>
          </p:nvPr>
        </p:nvSpPr>
        <p:spPr>
          <a:xfrm>
            <a:off x="4442691" y="2357584"/>
            <a:ext cx="7057847" cy="2482273"/>
          </a:xfrm>
        </p:spPr>
        <p:txBody>
          <a:bodyPr/>
          <a:lstStyle/>
          <a:p>
            <a:pPr>
              <a:defRPr sz="1800"/>
            </a:pPr>
            <a:r>
              <a:rPr lang="en-US" dirty="0"/>
              <a:t>1️⃣ Random Forest achieves 67% accuracy (best model)</a:t>
            </a:r>
          </a:p>
          <a:p>
            <a:pPr>
              <a:defRPr sz="1800"/>
            </a:pPr>
            <a:r>
              <a:rPr lang="en-US" dirty="0"/>
              <a:t>2️⃣ pH and Hardness are most critical parameters</a:t>
            </a:r>
          </a:p>
          <a:p>
            <a:pPr>
              <a:defRPr sz="1800"/>
            </a:pPr>
            <a:r>
              <a:rPr lang="en-US" dirty="0"/>
              <a:t>3️⃣ 5 out of 10 water sources need immediate filtration</a:t>
            </a:r>
          </a:p>
          <a:p>
            <a:pPr>
              <a:defRPr sz="1800"/>
            </a:pPr>
            <a:r>
              <a:rPr lang="en-US" dirty="0"/>
              <a:t>4️⃣ CIP and Borewell water pose highest contamination risk</a:t>
            </a:r>
          </a:p>
          <a:p>
            <a:pPr>
              <a:defRPr sz="1800"/>
            </a:pPr>
            <a:r>
              <a:rPr lang="en-US" dirty="0"/>
              <a:t>5️⃣ Real-time prediction reduces testing time from 24hrs → instant</a:t>
            </a:r>
          </a:p>
          <a:p>
            <a:pPr>
              <a:defRPr sz="1800"/>
            </a:pPr>
            <a:r>
              <a:rPr lang="en-US" dirty="0"/>
              <a:t>6️⃣ Model explains its decisions (SHAP) for regulatory compliance</a:t>
            </a:r>
          </a:p>
          <a:p>
            <a:pPr>
              <a:defRPr sz="3200" b="1">
                <a:solidFill>
                  <a:srgbClr val="1F3864"/>
                </a:solidFill>
              </a:defRPr>
            </a:pPr>
            <a:endParaRPr lang="en-IN" dirty="0"/>
          </a:p>
        </p:txBody>
      </p:sp>
      <p:sp>
        <p:nvSpPr>
          <p:cNvPr id="3" name="Title 2">
            <a:extLst>
              <a:ext uri="{FF2B5EF4-FFF2-40B4-BE49-F238E27FC236}">
                <a16:creationId xmlns:a16="http://schemas.microsoft.com/office/drawing/2014/main" id="{75C3F578-6146-941A-A8A8-211341D317FF}"/>
              </a:ext>
            </a:extLst>
          </p:cNvPr>
          <p:cNvSpPr>
            <a:spLocks noGrp="1"/>
          </p:cNvSpPr>
          <p:nvPr>
            <p:ph type="title"/>
          </p:nvPr>
        </p:nvSpPr>
        <p:spPr/>
        <p:txBody>
          <a:bodyPr/>
          <a:lstStyle/>
          <a:p>
            <a:endParaRPr lang="en-IN" dirty="0"/>
          </a:p>
        </p:txBody>
      </p:sp>
      <p:sp>
        <p:nvSpPr>
          <p:cNvPr id="5" name="TextBox 4">
            <a:extLst>
              <a:ext uri="{FF2B5EF4-FFF2-40B4-BE49-F238E27FC236}">
                <a16:creationId xmlns:a16="http://schemas.microsoft.com/office/drawing/2014/main" id="{31483521-8B88-0DEA-BC76-49BDD54A3188}"/>
              </a:ext>
            </a:extLst>
          </p:cNvPr>
          <p:cNvSpPr txBox="1"/>
          <p:nvPr/>
        </p:nvSpPr>
        <p:spPr>
          <a:xfrm>
            <a:off x="4525816" y="1586924"/>
            <a:ext cx="6096000" cy="584775"/>
          </a:xfrm>
          <a:prstGeom prst="rect">
            <a:avLst/>
          </a:prstGeom>
          <a:noFill/>
        </p:spPr>
        <p:txBody>
          <a:bodyPr wrap="square">
            <a:spAutoFit/>
          </a:bodyPr>
          <a:lstStyle/>
          <a:p>
            <a:pPr>
              <a:defRPr sz="3200" b="1">
                <a:solidFill>
                  <a:srgbClr val="1F3864"/>
                </a:solidFill>
              </a:defRPr>
            </a:pPr>
            <a:r>
              <a:rPr lang="en-IN" dirty="0"/>
              <a:t>💡 Key Findings</a:t>
            </a:r>
          </a:p>
        </p:txBody>
      </p:sp>
      <p:pic>
        <p:nvPicPr>
          <p:cNvPr id="6" name="Picture 5">
            <a:extLst>
              <a:ext uri="{FF2B5EF4-FFF2-40B4-BE49-F238E27FC236}">
                <a16:creationId xmlns:a16="http://schemas.microsoft.com/office/drawing/2014/main" id="{5C6C1CCB-3CCC-F96F-5BD4-BE2A0F06E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8" y="1941846"/>
            <a:ext cx="2756044" cy="2777874"/>
          </a:xfrm>
          <a:prstGeom prst="rect">
            <a:avLst/>
          </a:prstGeom>
        </p:spPr>
      </p:pic>
      <p:pic>
        <p:nvPicPr>
          <p:cNvPr id="7" name="Picture 6" descr="Brand • Streamlit">
            <a:extLst>
              <a:ext uri="{FF2B5EF4-FFF2-40B4-BE49-F238E27FC236}">
                <a16:creationId xmlns:a16="http://schemas.microsoft.com/office/drawing/2014/main" id="{B14B73A9-1FDD-78A4-2E37-281057CD9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932" y="0"/>
            <a:ext cx="1357122" cy="7666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ECDFA45-56B3-3723-5158-D66E9C56DB74}"/>
              </a:ext>
            </a:extLst>
          </p:cNvPr>
          <p:cNvSpPr txBox="1">
            <a:spLocks/>
          </p:cNvSpPr>
          <p:nvPr/>
        </p:nvSpPr>
        <p:spPr>
          <a:xfrm>
            <a:off x="3491347" y="177233"/>
            <a:ext cx="8442035" cy="105970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br>
              <a:rPr lang="en-US" sz="3600" dirty="0">
                <a:solidFill>
                  <a:schemeClr val="tx1"/>
                </a:solidFill>
              </a:rPr>
            </a:br>
            <a:r>
              <a:rPr lang="en-US" sz="3600" dirty="0">
                <a:solidFill>
                  <a:schemeClr val="tx1"/>
                </a:solidFill>
              </a:rPr>
              <a:t>“AquaSafe AI</a:t>
            </a:r>
            <a:br>
              <a:rPr lang="en-US" sz="3600" b="0" dirty="0">
                <a:solidFill>
                  <a:schemeClr val="tx1"/>
                </a:solidFill>
              </a:rPr>
            </a:br>
            <a:endParaRPr lang="en-IN" sz="3600" dirty="0">
              <a:solidFill>
                <a:schemeClr val="tx1"/>
              </a:solidFill>
            </a:endParaRPr>
          </a:p>
        </p:txBody>
      </p:sp>
    </p:spTree>
    <p:extLst>
      <p:ext uri="{BB962C8B-B14F-4D97-AF65-F5344CB8AC3E}">
        <p14:creationId xmlns:p14="http://schemas.microsoft.com/office/powerpoint/2010/main" val="8111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1">
            <a:extLst>
              <a:ext uri="{FF2B5EF4-FFF2-40B4-BE49-F238E27FC236}">
                <a16:creationId xmlns:a16="http://schemas.microsoft.com/office/drawing/2014/main" id="{0D6616F3-7B2A-1F47-FF95-11E6536353F1}"/>
              </a:ext>
            </a:extLst>
          </p:cNvPr>
          <p:cNvSpPr/>
          <p:nvPr/>
        </p:nvSpPr>
        <p:spPr>
          <a:xfrm>
            <a:off x="9374624" y="2815220"/>
            <a:ext cx="2717957" cy="2313876"/>
          </a:xfrm>
          <a:prstGeom prst="roundRect">
            <a:avLst>
              <a:gd name="adj" fmla="val 1794"/>
            </a:avLst>
          </a:prstGeom>
          <a:solidFill>
            <a:srgbClr val="3F4652"/>
          </a:solidFill>
          <a:ln/>
        </p:spPr>
        <p:txBody>
          <a:bodyPr/>
          <a:lstStyle/>
          <a:p>
            <a:endParaRPr lang="en-IN">
              <a:solidFill>
                <a:schemeClr val="bg1"/>
              </a:solidFill>
            </a:endParaRPr>
          </a:p>
        </p:txBody>
      </p:sp>
      <p:sp>
        <p:nvSpPr>
          <p:cNvPr id="48" name="Shape 1">
            <a:extLst>
              <a:ext uri="{FF2B5EF4-FFF2-40B4-BE49-F238E27FC236}">
                <a16:creationId xmlns:a16="http://schemas.microsoft.com/office/drawing/2014/main" id="{73E3BB3D-6E2C-9916-4B9C-83842069127C}"/>
              </a:ext>
            </a:extLst>
          </p:cNvPr>
          <p:cNvSpPr/>
          <p:nvPr/>
        </p:nvSpPr>
        <p:spPr>
          <a:xfrm>
            <a:off x="5502865" y="2817758"/>
            <a:ext cx="2615369" cy="2313876"/>
          </a:xfrm>
          <a:prstGeom prst="roundRect">
            <a:avLst>
              <a:gd name="adj" fmla="val 1794"/>
            </a:avLst>
          </a:prstGeom>
          <a:solidFill>
            <a:srgbClr val="3F4652"/>
          </a:solidFill>
          <a:ln/>
        </p:spPr>
        <p:txBody>
          <a:bodyPr/>
          <a:lstStyle/>
          <a:p>
            <a:endParaRPr lang="en-IN">
              <a:solidFill>
                <a:schemeClr val="bg1"/>
              </a:solidFill>
            </a:endParaRPr>
          </a:p>
        </p:txBody>
      </p:sp>
      <p:sp>
        <p:nvSpPr>
          <p:cNvPr id="47" name="Shape 1">
            <a:extLst>
              <a:ext uri="{FF2B5EF4-FFF2-40B4-BE49-F238E27FC236}">
                <a16:creationId xmlns:a16="http://schemas.microsoft.com/office/drawing/2014/main" id="{09A7C6BC-FDBC-8591-DA34-00B24F2B3071}"/>
              </a:ext>
            </a:extLst>
          </p:cNvPr>
          <p:cNvSpPr/>
          <p:nvPr/>
        </p:nvSpPr>
        <p:spPr>
          <a:xfrm>
            <a:off x="1613334" y="2802301"/>
            <a:ext cx="2623188" cy="2313818"/>
          </a:xfrm>
          <a:prstGeom prst="roundRect">
            <a:avLst>
              <a:gd name="adj" fmla="val 1794"/>
            </a:avLst>
          </a:prstGeom>
          <a:solidFill>
            <a:srgbClr val="3F4652"/>
          </a:solidFill>
          <a:ln/>
        </p:spPr>
        <p:txBody>
          <a:bodyPr/>
          <a:lstStyle/>
          <a:p>
            <a:endParaRPr lang="en-IN">
              <a:solidFill>
                <a:schemeClr val="bg1"/>
              </a:solidFill>
            </a:endParaRPr>
          </a:p>
        </p:txBody>
      </p:sp>
      <p:sp>
        <p:nvSpPr>
          <p:cNvPr id="8" name="TextBox 7">
            <a:extLst>
              <a:ext uri="{FF2B5EF4-FFF2-40B4-BE49-F238E27FC236}">
                <a16:creationId xmlns:a16="http://schemas.microsoft.com/office/drawing/2014/main" id="{52E6778F-D58D-25A9-9A8D-071CD7788B0E}"/>
              </a:ext>
            </a:extLst>
          </p:cNvPr>
          <p:cNvSpPr txBox="1"/>
          <p:nvPr/>
        </p:nvSpPr>
        <p:spPr>
          <a:xfrm>
            <a:off x="296899" y="1596506"/>
            <a:ext cx="6106160" cy="631968"/>
          </a:xfrm>
          <a:prstGeom prst="rect">
            <a:avLst/>
          </a:prstGeom>
          <a:noFill/>
        </p:spPr>
        <p:txBody>
          <a:bodyPr wrap="square">
            <a:spAutoFit/>
          </a:bodyPr>
          <a:lstStyle/>
          <a:p>
            <a:pPr marL="0" indent="0" algn="l">
              <a:lnSpc>
                <a:spcPts val="4450"/>
              </a:lnSpc>
              <a:buNone/>
            </a:pPr>
            <a:r>
              <a:rPr lang="en-US" sz="3000" b="1" dirty="0">
                <a:solidFill>
                  <a:srgbClr val="203864"/>
                </a:solidFill>
                <a:ea typeface="Roboto Slab" pitchFamily="34" charset="-122"/>
                <a:cs typeface="Roboto Slab" pitchFamily="34" charset="-120"/>
              </a:rPr>
              <a:t>Project Focus</a:t>
            </a:r>
            <a:endParaRPr lang="en-US" sz="3000" b="1" dirty="0">
              <a:solidFill>
                <a:srgbClr val="203864"/>
              </a:solidFill>
            </a:endParaRPr>
          </a:p>
        </p:txBody>
      </p:sp>
      <p:sp>
        <p:nvSpPr>
          <p:cNvPr id="16" name="Text 5">
            <a:extLst>
              <a:ext uri="{FF2B5EF4-FFF2-40B4-BE49-F238E27FC236}">
                <a16:creationId xmlns:a16="http://schemas.microsoft.com/office/drawing/2014/main" id="{BD14FD1D-F52C-5D19-EF29-F49F57231791}"/>
              </a:ext>
            </a:extLst>
          </p:cNvPr>
          <p:cNvSpPr/>
          <p:nvPr/>
        </p:nvSpPr>
        <p:spPr>
          <a:xfrm>
            <a:off x="9423439" y="2863490"/>
            <a:ext cx="2669143" cy="708660"/>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ea typeface="Roboto Slab" pitchFamily="34" charset="-122"/>
                <a:cs typeface="Roboto Slab" pitchFamily="34" charset="-120"/>
              </a:rPr>
              <a:t>Operational Integration</a:t>
            </a:r>
            <a:endParaRPr lang="en-US" sz="2200" dirty="0">
              <a:solidFill>
                <a:schemeClr val="bg1"/>
              </a:solidFill>
            </a:endParaRPr>
          </a:p>
        </p:txBody>
      </p:sp>
      <p:sp>
        <p:nvSpPr>
          <p:cNvPr id="17" name="Text 6">
            <a:extLst>
              <a:ext uri="{FF2B5EF4-FFF2-40B4-BE49-F238E27FC236}">
                <a16:creationId xmlns:a16="http://schemas.microsoft.com/office/drawing/2014/main" id="{6470DD58-960D-5CC3-C80B-E303DB45D9DD}"/>
              </a:ext>
            </a:extLst>
          </p:cNvPr>
          <p:cNvSpPr/>
          <p:nvPr/>
        </p:nvSpPr>
        <p:spPr>
          <a:xfrm>
            <a:off x="9423438" y="3604640"/>
            <a:ext cx="2669143" cy="1451610"/>
          </a:xfrm>
          <a:prstGeom prst="rect">
            <a:avLst/>
          </a:prstGeom>
          <a:noFill/>
          <a:ln/>
        </p:spPr>
        <p:txBody>
          <a:bodyPr wrap="square" lIns="0" tIns="0" rIns="0" bIns="0" rtlCol="0" anchor="t"/>
          <a:lstStyle/>
          <a:p>
            <a:pPr marL="0" indent="0" algn="l">
              <a:lnSpc>
                <a:spcPts val="2850"/>
              </a:lnSpc>
              <a:buNone/>
            </a:pPr>
            <a:r>
              <a:rPr lang="en-US" sz="1600" dirty="0">
                <a:solidFill>
                  <a:schemeClr val="bg1"/>
                </a:solidFill>
                <a:ea typeface="Roboto" pitchFamily="34" charset="-122"/>
                <a:cs typeface="Roboto" pitchFamily="34" charset="-120"/>
              </a:rPr>
              <a:t>Deploy operator-friendly dashboard and stakeholder reporting to drive decision</a:t>
            </a:r>
            <a:r>
              <a:rPr lang="en-US" dirty="0">
                <a:solidFill>
                  <a:schemeClr val="bg1"/>
                </a:solidFill>
                <a:ea typeface="Roboto" pitchFamily="34" charset="-122"/>
                <a:cs typeface="Roboto" pitchFamily="34" charset="-120"/>
              </a:rPr>
              <a:t>s</a:t>
            </a:r>
            <a:r>
              <a:rPr lang="en-US" sz="1750" dirty="0">
                <a:solidFill>
                  <a:schemeClr val="bg1"/>
                </a:solidFill>
                <a:ea typeface="Roboto" pitchFamily="34" charset="-122"/>
                <a:cs typeface="Roboto" pitchFamily="34" charset="-120"/>
              </a:rPr>
              <a:t>.</a:t>
            </a:r>
            <a:endParaRPr lang="en-US" sz="1750" dirty="0">
              <a:solidFill>
                <a:schemeClr val="bg1"/>
              </a:solidFill>
            </a:endParaRPr>
          </a:p>
        </p:txBody>
      </p:sp>
      <p:pic>
        <p:nvPicPr>
          <p:cNvPr id="22" name="Image 0" descr="preencoded.png">
            <a:extLst>
              <a:ext uri="{FF2B5EF4-FFF2-40B4-BE49-F238E27FC236}">
                <a16:creationId xmlns:a16="http://schemas.microsoft.com/office/drawing/2014/main" id="{D61A88EB-08C3-19DD-D1B8-901FC519707B}"/>
              </a:ext>
            </a:extLst>
          </p:cNvPr>
          <p:cNvPicPr>
            <a:picLocks noChangeAspect="1"/>
          </p:cNvPicPr>
          <p:nvPr/>
        </p:nvPicPr>
        <p:blipFill>
          <a:blip r:embed="rId2"/>
          <a:stretch>
            <a:fillRect/>
          </a:stretch>
        </p:blipFill>
        <p:spPr>
          <a:xfrm>
            <a:off x="370400" y="2802301"/>
            <a:ext cx="1205984" cy="745331"/>
          </a:xfrm>
          <a:prstGeom prst="rect">
            <a:avLst/>
          </a:prstGeom>
        </p:spPr>
      </p:pic>
      <p:sp>
        <p:nvSpPr>
          <p:cNvPr id="23" name="Text 1">
            <a:extLst>
              <a:ext uri="{FF2B5EF4-FFF2-40B4-BE49-F238E27FC236}">
                <a16:creationId xmlns:a16="http://schemas.microsoft.com/office/drawing/2014/main" id="{B2F6BB7F-16E7-2BC8-8169-20397C947329}"/>
              </a:ext>
            </a:extLst>
          </p:cNvPr>
          <p:cNvSpPr/>
          <p:nvPr/>
        </p:nvSpPr>
        <p:spPr>
          <a:xfrm>
            <a:off x="1692135" y="2866390"/>
            <a:ext cx="2669143" cy="708660"/>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ea typeface="Roboto Slab" pitchFamily="34" charset="-122"/>
                <a:cs typeface="Roboto Slab" pitchFamily="34" charset="-120"/>
              </a:rPr>
              <a:t>Water Potability Prediction</a:t>
            </a:r>
            <a:endParaRPr lang="en-US" sz="2200" dirty="0">
              <a:solidFill>
                <a:schemeClr val="bg1"/>
              </a:solidFill>
            </a:endParaRPr>
          </a:p>
        </p:txBody>
      </p:sp>
      <p:sp>
        <p:nvSpPr>
          <p:cNvPr id="24" name="Text 2">
            <a:extLst>
              <a:ext uri="{FF2B5EF4-FFF2-40B4-BE49-F238E27FC236}">
                <a16:creationId xmlns:a16="http://schemas.microsoft.com/office/drawing/2014/main" id="{85F26B94-E0A5-ED9F-77EC-61EF68A8E15D}"/>
              </a:ext>
            </a:extLst>
          </p:cNvPr>
          <p:cNvSpPr/>
          <p:nvPr/>
        </p:nvSpPr>
        <p:spPr>
          <a:xfrm>
            <a:off x="1692135" y="3711138"/>
            <a:ext cx="2669143" cy="1415043"/>
          </a:xfrm>
          <a:prstGeom prst="rect">
            <a:avLst/>
          </a:prstGeom>
          <a:noFill/>
          <a:ln/>
        </p:spPr>
        <p:txBody>
          <a:bodyPr wrap="square" lIns="0" tIns="0" rIns="0" bIns="0" rtlCol="0" anchor="t"/>
          <a:lstStyle/>
          <a:p>
            <a:pPr marL="0" indent="0" algn="l">
              <a:lnSpc>
                <a:spcPts val="2850"/>
              </a:lnSpc>
              <a:buNone/>
            </a:pPr>
            <a:r>
              <a:rPr lang="en-US" sz="1600" dirty="0">
                <a:solidFill>
                  <a:schemeClr val="bg1"/>
                </a:solidFill>
                <a:ea typeface="Roboto" pitchFamily="34" charset="-122"/>
                <a:cs typeface="Roboto" pitchFamily="34" charset="-120"/>
              </a:rPr>
              <a:t>Use ML to predict potability across plant sources in real time.</a:t>
            </a:r>
            <a:endParaRPr lang="en-US" sz="1600" dirty="0">
              <a:solidFill>
                <a:schemeClr val="bg1"/>
              </a:solidFill>
            </a:endParaRPr>
          </a:p>
        </p:txBody>
      </p:sp>
      <p:pic>
        <p:nvPicPr>
          <p:cNvPr id="25" name="Image 1" descr="preencoded.png">
            <a:extLst>
              <a:ext uri="{FF2B5EF4-FFF2-40B4-BE49-F238E27FC236}">
                <a16:creationId xmlns:a16="http://schemas.microsoft.com/office/drawing/2014/main" id="{CD0FD71A-D310-D5AF-4CF3-38E46C9B198D}"/>
              </a:ext>
            </a:extLst>
          </p:cNvPr>
          <p:cNvPicPr>
            <a:picLocks noChangeAspect="1"/>
          </p:cNvPicPr>
          <p:nvPr/>
        </p:nvPicPr>
        <p:blipFill>
          <a:blip r:embed="rId3"/>
          <a:stretch>
            <a:fillRect/>
          </a:stretch>
        </p:blipFill>
        <p:spPr>
          <a:xfrm>
            <a:off x="4279998" y="2805567"/>
            <a:ext cx="1205984" cy="745331"/>
          </a:xfrm>
          <a:prstGeom prst="rect">
            <a:avLst/>
          </a:prstGeom>
        </p:spPr>
      </p:pic>
      <p:sp>
        <p:nvSpPr>
          <p:cNvPr id="26" name="Text 3">
            <a:extLst>
              <a:ext uri="{FF2B5EF4-FFF2-40B4-BE49-F238E27FC236}">
                <a16:creationId xmlns:a16="http://schemas.microsoft.com/office/drawing/2014/main" id="{E9A70731-93DC-69E4-2C2E-1497C69EA244}"/>
              </a:ext>
            </a:extLst>
          </p:cNvPr>
          <p:cNvSpPr/>
          <p:nvPr/>
        </p:nvSpPr>
        <p:spPr>
          <a:xfrm>
            <a:off x="5662057" y="2861173"/>
            <a:ext cx="2669143" cy="708660"/>
          </a:xfrm>
          <a:prstGeom prst="rect">
            <a:avLst/>
          </a:prstGeom>
          <a:noFill/>
          <a:ln/>
        </p:spPr>
        <p:txBody>
          <a:bodyPr wrap="square" lIns="0" tIns="0" rIns="0" bIns="0" rtlCol="0" anchor="t"/>
          <a:lstStyle/>
          <a:p>
            <a:pPr marL="0" indent="0" algn="l">
              <a:lnSpc>
                <a:spcPts val="2750"/>
              </a:lnSpc>
              <a:buNone/>
            </a:pPr>
            <a:r>
              <a:rPr lang="en-US" sz="2200" dirty="0">
                <a:solidFill>
                  <a:schemeClr val="bg1"/>
                </a:solidFill>
                <a:ea typeface="Roboto Slab" pitchFamily="34" charset="-122"/>
                <a:cs typeface="Roboto Slab" pitchFamily="34" charset="-120"/>
              </a:rPr>
              <a:t>Filtration Recommendation</a:t>
            </a:r>
            <a:endParaRPr lang="en-US" sz="2200" dirty="0">
              <a:solidFill>
                <a:schemeClr val="bg1"/>
              </a:solidFill>
            </a:endParaRPr>
          </a:p>
        </p:txBody>
      </p:sp>
      <p:sp>
        <p:nvSpPr>
          <p:cNvPr id="27" name="Text 4">
            <a:extLst>
              <a:ext uri="{FF2B5EF4-FFF2-40B4-BE49-F238E27FC236}">
                <a16:creationId xmlns:a16="http://schemas.microsoft.com/office/drawing/2014/main" id="{05A81AC5-782D-6B61-3FDC-341925141B1B}"/>
              </a:ext>
            </a:extLst>
          </p:cNvPr>
          <p:cNvSpPr/>
          <p:nvPr/>
        </p:nvSpPr>
        <p:spPr>
          <a:xfrm>
            <a:off x="5580777" y="3640001"/>
            <a:ext cx="2669143" cy="1451610"/>
          </a:xfrm>
          <a:prstGeom prst="rect">
            <a:avLst/>
          </a:prstGeom>
          <a:noFill/>
          <a:ln/>
        </p:spPr>
        <p:txBody>
          <a:bodyPr wrap="square" lIns="0" tIns="0" rIns="0" bIns="0" rtlCol="0" anchor="t"/>
          <a:lstStyle/>
          <a:p>
            <a:pPr marL="0" indent="0" algn="l">
              <a:lnSpc>
                <a:spcPts val="2850"/>
              </a:lnSpc>
              <a:buNone/>
            </a:pPr>
            <a:r>
              <a:rPr lang="en-US" sz="1600" dirty="0">
                <a:solidFill>
                  <a:schemeClr val="bg1"/>
                </a:solidFill>
                <a:ea typeface="Roboto" pitchFamily="34" charset="-122"/>
                <a:cs typeface="Roboto" pitchFamily="34" charset="-120"/>
              </a:rPr>
              <a:t>Map AI findings to targeted filtration products and maintenance actions</a:t>
            </a:r>
            <a:r>
              <a:rPr lang="en-US" dirty="0">
                <a:solidFill>
                  <a:schemeClr val="bg1"/>
                </a:solidFill>
                <a:ea typeface="Roboto" pitchFamily="34" charset="-122"/>
                <a:cs typeface="Roboto" pitchFamily="34" charset="-120"/>
              </a:rPr>
              <a:t>.</a:t>
            </a:r>
            <a:endParaRPr lang="en-US" dirty="0">
              <a:solidFill>
                <a:schemeClr val="bg1"/>
              </a:solidFill>
            </a:endParaRPr>
          </a:p>
        </p:txBody>
      </p:sp>
      <p:pic>
        <p:nvPicPr>
          <p:cNvPr id="29" name="Image 2" descr="preencoded.png">
            <a:extLst>
              <a:ext uri="{FF2B5EF4-FFF2-40B4-BE49-F238E27FC236}">
                <a16:creationId xmlns:a16="http://schemas.microsoft.com/office/drawing/2014/main" id="{0970143A-4518-FBD7-1911-DE807D9500B2}"/>
              </a:ext>
            </a:extLst>
          </p:cNvPr>
          <p:cNvPicPr>
            <a:picLocks noChangeAspect="1"/>
          </p:cNvPicPr>
          <p:nvPr/>
        </p:nvPicPr>
        <p:blipFill>
          <a:blip r:embed="rId4"/>
          <a:stretch>
            <a:fillRect/>
          </a:stretch>
        </p:blipFill>
        <p:spPr>
          <a:xfrm>
            <a:off x="8143437" y="2817758"/>
            <a:ext cx="1205984" cy="745331"/>
          </a:xfrm>
          <a:prstGeom prst="rect">
            <a:avLst/>
          </a:prstGeom>
        </p:spPr>
      </p:pic>
      <p:sp>
        <p:nvSpPr>
          <p:cNvPr id="38" name="Title 37">
            <a:extLst>
              <a:ext uri="{FF2B5EF4-FFF2-40B4-BE49-F238E27FC236}">
                <a16:creationId xmlns:a16="http://schemas.microsoft.com/office/drawing/2014/main" id="{DFED8628-D369-A5C8-CD7E-0F77271CC8E2}"/>
              </a:ext>
            </a:extLst>
          </p:cNvPr>
          <p:cNvSpPr>
            <a:spLocks noGrp="1"/>
          </p:cNvSpPr>
          <p:nvPr>
            <p:ph type="title"/>
          </p:nvPr>
        </p:nvSpPr>
        <p:spPr/>
        <p:txBody>
          <a:bodyPr>
            <a:normAutofit/>
          </a:bodyPr>
          <a:lstStyle/>
          <a:p>
            <a:r>
              <a:rPr lang="en-US" sz="3600" dirty="0"/>
              <a:t>Smart Water Potability Prediction &amp; Filtration Solutions</a:t>
            </a:r>
            <a:endParaRPr lang="en-IN" dirty="0"/>
          </a:p>
        </p:txBody>
      </p:sp>
    </p:spTree>
    <p:extLst>
      <p:ext uri="{BB962C8B-B14F-4D97-AF65-F5344CB8AC3E}">
        <p14:creationId xmlns:p14="http://schemas.microsoft.com/office/powerpoint/2010/main" val="2759909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876E-AC9A-7E1B-F6A0-41C1A2B9C727}"/>
              </a:ext>
            </a:extLst>
          </p:cNvPr>
          <p:cNvSpPr>
            <a:spLocks noGrp="1"/>
          </p:cNvSpPr>
          <p:nvPr>
            <p:ph idx="1"/>
          </p:nvPr>
        </p:nvSpPr>
        <p:spPr>
          <a:xfrm>
            <a:off x="4372142" y="1951083"/>
            <a:ext cx="7057847" cy="4202545"/>
          </a:xfrm>
        </p:spPr>
        <p:txBody>
          <a:bodyPr>
            <a:normAutofit/>
          </a:bodyPr>
          <a:lstStyle/>
          <a:p>
            <a:pPr marL="0" indent="0">
              <a:buNone/>
              <a:defRPr sz="1800"/>
            </a:pPr>
            <a:r>
              <a:rPr lang="en-US" dirty="0"/>
              <a:t>Immediate Actions (Week 1-2):</a:t>
            </a:r>
          </a:p>
          <a:p>
            <a:pPr>
              <a:defRPr sz="1800"/>
            </a:pPr>
            <a:r>
              <a:rPr lang="en-US" dirty="0"/>
              <a:t>Install RO systems for Borewell &amp; Cooling Tower</a:t>
            </a:r>
          </a:p>
          <a:p>
            <a:pPr>
              <a:defRPr sz="1800"/>
            </a:pPr>
            <a:r>
              <a:rPr lang="en-US" dirty="0"/>
              <a:t>Implement pH monitoring at all critical points</a:t>
            </a:r>
          </a:p>
          <a:p>
            <a:pPr marL="0" indent="0">
              <a:buNone/>
              <a:defRPr sz="1800"/>
            </a:pPr>
            <a:r>
              <a:rPr lang="en-US" dirty="0"/>
              <a:t>Short-term (Month 1-3):</a:t>
            </a:r>
          </a:p>
          <a:p>
            <a:pPr>
              <a:defRPr sz="1800"/>
            </a:pPr>
            <a:r>
              <a:rPr lang="en-US" dirty="0"/>
              <a:t>Deploy AquaSafe AI dashboard plant-wide</a:t>
            </a:r>
          </a:p>
          <a:p>
            <a:pPr>
              <a:defRPr sz="1800"/>
            </a:pPr>
            <a:r>
              <a:rPr lang="en-US" dirty="0"/>
              <a:t> Train operators on quiz mode</a:t>
            </a:r>
          </a:p>
          <a:p>
            <a:pPr marL="0" indent="0">
              <a:buNone/>
              <a:defRPr sz="1800"/>
            </a:pPr>
            <a:r>
              <a:rPr lang="en-US" dirty="0"/>
              <a:t>Long-term (Quarter 1-2):</a:t>
            </a:r>
          </a:p>
          <a:p>
            <a:pPr>
              <a:defRPr sz="1800"/>
            </a:pPr>
            <a:r>
              <a:rPr lang="en-US" dirty="0"/>
              <a:t>Integrate IoT sensors for real-time data feed</a:t>
            </a:r>
          </a:p>
          <a:p>
            <a:pPr>
              <a:defRPr sz="1800"/>
            </a:pPr>
            <a:r>
              <a:rPr lang="en-US" dirty="0"/>
              <a:t>Expand to other manufacturing facilities</a:t>
            </a:r>
          </a:p>
          <a:p>
            <a:pPr marL="0" indent="0">
              <a:buNone/>
              <a:defRPr sz="1800"/>
            </a:pPr>
            <a:r>
              <a:rPr lang="en-US" dirty="0"/>
              <a:t>Compliance:</a:t>
            </a:r>
          </a:p>
          <a:p>
            <a:pPr>
              <a:defRPr sz="1800"/>
            </a:pPr>
            <a:r>
              <a:rPr lang="en-US" dirty="0"/>
              <a:t>Retrain model quarterly with new lab data</a:t>
            </a:r>
          </a:p>
          <a:p>
            <a:endParaRPr lang="en-IN" dirty="0"/>
          </a:p>
        </p:txBody>
      </p:sp>
      <p:sp>
        <p:nvSpPr>
          <p:cNvPr id="3" name="Title 2">
            <a:extLst>
              <a:ext uri="{FF2B5EF4-FFF2-40B4-BE49-F238E27FC236}">
                <a16:creationId xmlns:a16="http://schemas.microsoft.com/office/drawing/2014/main" id="{3641744F-ED1B-5E73-1855-04331E06BE63}"/>
              </a:ext>
            </a:extLst>
          </p:cNvPr>
          <p:cNvSpPr>
            <a:spLocks noGrp="1"/>
          </p:cNvSpPr>
          <p:nvPr>
            <p:ph type="title"/>
          </p:nvPr>
        </p:nvSpPr>
        <p:spPr/>
        <p:txBody>
          <a:bodyPr/>
          <a:lstStyle/>
          <a:p>
            <a:endParaRPr lang="en-IN" dirty="0"/>
          </a:p>
        </p:txBody>
      </p:sp>
      <p:sp>
        <p:nvSpPr>
          <p:cNvPr id="5" name="TextBox 4">
            <a:extLst>
              <a:ext uri="{FF2B5EF4-FFF2-40B4-BE49-F238E27FC236}">
                <a16:creationId xmlns:a16="http://schemas.microsoft.com/office/drawing/2014/main" id="{D39B91F9-CF96-63C7-465A-AAF5EFE62B33}"/>
              </a:ext>
            </a:extLst>
          </p:cNvPr>
          <p:cNvSpPr txBox="1"/>
          <p:nvPr/>
        </p:nvSpPr>
        <p:spPr>
          <a:xfrm>
            <a:off x="4372142" y="1418626"/>
            <a:ext cx="6096000" cy="523220"/>
          </a:xfrm>
          <a:prstGeom prst="rect">
            <a:avLst/>
          </a:prstGeom>
          <a:noFill/>
        </p:spPr>
        <p:txBody>
          <a:bodyPr wrap="square">
            <a:spAutoFit/>
          </a:bodyPr>
          <a:lstStyle/>
          <a:p>
            <a:r>
              <a:rPr lang="en-IN" sz="2800" b="1" dirty="0"/>
              <a:t>📋 Business Recommendations</a:t>
            </a:r>
          </a:p>
        </p:txBody>
      </p:sp>
      <p:pic>
        <p:nvPicPr>
          <p:cNvPr id="6" name="Picture 5">
            <a:extLst>
              <a:ext uri="{FF2B5EF4-FFF2-40B4-BE49-F238E27FC236}">
                <a16:creationId xmlns:a16="http://schemas.microsoft.com/office/drawing/2014/main" id="{A9C8286E-CB4A-D5D2-E7E4-E65ECED2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8" y="1941846"/>
            <a:ext cx="2756044" cy="2777874"/>
          </a:xfrm>
          <a:prstGeom prst="rect">
            <a:avLst/>
          </a:prstGeom>
        </p:spPr>
      </p:pic>
      <p:pic>
        <p:nvPicPr>
          <p:cNvPr id="7" name="Picture 6" descr="Brand • Streamlit">
            <a:extLst>
              <a:ext uri="{FF2B5EF4-FFF2-40B4-BE49-F238E27FC236}">
                <a16:creationId xmlns:a16="http://schemas.microsoft.com/office/drawing/2014/main" id="{85BA3010-7A1E-6C4C-DA1E-F1EB5A41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260" y="0"/>
            <a:ext cx="1357122" cy="7666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E6AA074-C03C-FAFB-998A-551A36C38F88}"/>
              </a:ext>
            </a:extLst>
          </p:cNvPr>
          <p:cNvSpPr txBox="1">
            <a:spLocks/>
          </p:cNvSpPr>
          <p:nvPr/>
        </p:nvSpPr>
        <p:spPr>
          <a:xfrm>
            <a:off x="3491347" y="177233"/>
            <a:ext cx="8442035" cy="105970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br>
              <a:rPr lang="en-US" sz="3600" dirty="0">
                <a:solidFill>
                  <a:schemeClr val="tx1"/>
                </a:solidFill>
              </a:rPr>
            </a:br>
            <a:r>
              <a:rPr lang="en-US" sz="3600" dirty="0">
                <a:solidFill>
                  <a:schemeClr val="tx1"/>
                </a:solidFill>
              </a:rPr>
              <a:t>“AquaSafe AI</a:t>
            </a:r>
            <a:br>
              <a:rPr lang="en-US" sz="3600" b="0" dirty="0">
                <a:solidFill>
                  <a:schemeClr val="tx1"/>
                </a:solidFill>
              </a:rPr>
            </a:br>
            <a:endParaRPr lang="en-IN" sz="3600" dirty="0">
              <a:solidFill>
                <a:schemeClr val="tx1"/>
              </a:solidFill>
            </a:endParaRPr>
          </a:p>
        </p:txBody>
      </p:sp>
    </p:spTree>
    <p:extLst>
      <p:ext uri="{BB962C8B-B14F-4D97-AF65-F5344CB8AC3E}">
        <p14:creationId xmlns:p14="http://schemas.microsoft.com/office/powerpoint/2010/main" val="2261832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01CC9-1142-FF4E-8B5F-6FAB10828C6E}"/>
              </a:ext>
            </a:extLst>
          </p:cNvPr>
          <p:cNvSpPr>
            <a:spLocks noGrp="1"/>
          </p:cNvSpPr>
          <p:nvPr>
            <p:ph idx="1"/>
          </p:nvPr>
        </p:nvSpPr>
        <p:spPr>
          <a:xfrm>
            <a:off x="4319647" y="2392091"/>
            <a:ext cx="6957954" cy="3814745"/>
          </a:xfrm>
        </p:spPr>
        <p:txBody>
          <a:bodyPr>
            <a:normAutofit/>
          </a:bodyPr>
          <a:lstStyle/>
          <a:p>
            <a:pPr>
              <a:defRPr sz="1800"/>
            </a:pPr>
            <a:r>
              <a:rPr lang="en-IN" dirty="0"/>
              <a:t>📡 IoT Sensor Integration</a:t>
            </a:r>
          </a:p>
          <a:p>
            <a:pPr>
              <a:defRPr sz="1800"/>
            </a:pPr>
            <a:r>
              <a:rPr lang="en-IN" dirty="0"/>
              <a:t>   → Real-time automated water quality monitoring</a:t>
            </a:r>
          </a:p>
          <a:p>
            <a:pPr>
              <a:defRPr sz="1800"/>
            </a:pPr>
            <a:r>
              <a:rPr lang="en-IN" dirty="0"/>
              <a:t>🔧 Predictive Maintenance</a:t>
            </a:r>
          </a:p>
          <a:p>
            <a:pPr>
              <a:defRPr sz="1800"/>
            </a:pPr>
            <a:r>
              <a:rPr lang="en-IN" dirty="0"/>
              <a:t>   → Forecast when filtration systems need servicing</a:t>
            </a:r>
          </a:p>
          <a:p>
            <a:pPr>
              <a:defRPr sz="1800"/>
            </a:pPr>
            <a:r>
              <a:rPr lang="en-IN" dirty="0"/>
              <a:t>📱 Mobile App</a:t>
            </a:r>
          </a:p>
          <a:p>
            <a:pPr>
              <a:defRPr sz="1800"/>
            </a:pPr>
            <a:r>
              <a:rPr lang="en-IN" dirty="0"/>
              <a:t>   → Alerts &amp; notifications for plant managers</a:t>
            </a:r>
          </a:p>
          <a:p>
            <a:pPr>
              <a:defRPr sz="1800"/>
            </a:pPr>
            <a:r>
              <a:rPr lang="en-IN" dirty="0"/>
              <a:t>🏭 Multi-Plant Deployment</a:t>
            </a:r>
          </a:p>
          <a:p>
            <a:pPr>
              <a:defRPr sz="1800"/>
            </a:pPr>
            <a:r>
              <a:rPr lang="en-IN" dirty="0"/>
              <a:t>   → Centralized monitoring across facilities</a:t>
            </a:r>
          </a:p>
          <a:p>
            <a:pPr>
              <a:defRPr sz="1800"/>
            </a:pPr>
            <a:r>
              <a:rPr lang="en-IN" dirty="0"/>
              <a:t>🤖 AutoML</a:t>
            </a:r>
          </a:p>
          <a:p>
            <a:pPr>
              <a:defRPr sz="1800"/>
            </a:pPr>
            <a:r>
              <a:rPr lang="en-IN" dirty="0"/>
              <a:t>   → Automatic model retraining &amp; optimization</a:t>
            </a:r>
          </a:p>
        </p:txBody>
      </p:sp>
      <p:sp>
        <p:nvSpPr>
          <p:cNvPr id="3" name="Title 2">
            <a:extLst>
              <a:ext uri="{FF2B5EF4-FFF2-40B4-BE49-F238E27FC236}">
                <a16:creationId xmlns:a16="http://schemas.microsoft.com/office/drawing/2014/main" id="{00BF5DB4-647C-9880-1E88-E27CABC11C16}"/>
              </a:ext>
            </a:extLst>
          </p:cNvPr>
          <p:cNvSpPr>
            <a:spLocks noGrp="1"/>
          </p:cNvSpPr>
          <p:nvPr>
            <p:ph type="title"/>
          </p:nvPr>
        </p:nvSpPr>
        <p:spPr/>
        <p:txBody>
          <a:bodyPr/>
          <a:lstStyle/>
          <a:p>
            <a:endParaRPr lang="en-IN" dirty="0"/>
          </a:p>
        </p:txBody>
      </p:sp>
      <p:sp>
        <p:nvSpPr>
          <p:cNvPr id="5" name="TextBox 4">
            <a:extLst>
              <a:ext uri="{FF2B5EF4-FFF2-40B4-BE49-F238E27FC236}">
                <a16:creationId xmlns:a16="http://schemas.microsoft.com/office/drawing/2014/main" id="{F8667DFB-E2B3-FB34-0148-169D24E09665}"/>
              </a:ext>
            </a:extLst>
          </p:cNvPr>
          <p:cNvSpPr txBox="1"/>
          <p:nvPr/>
        </p:nvSpPr>
        <p:spPr>
          <a:xfrm>
            <a:off x="4211783" y="1710554"/>
            <a:ext cx="6096000" cy="584775"/>
          </a:xfrm>
          <a:prstGeom prst="rect">
            <a:avLst/>
          </a:prstGeom>
          <a:noFill/>
        </p:spPr>
        <p:txBody>
          <a:bodyPr wrap="square">
            <a:spAutoFit/>
          </a:bodyPr>
          <a:lstStyle/>
          <a:p>
            <a:pPr>
              <a:defRPr sz="3200" b="1">
                <a:solidFill>
                  <a:srgbClr val="1F3864"/>
                </a:solidFill>
              </a:defRPr>
            </a:pPr>
            <a:r>
              <a:rPr lang="en-IN" dirty="0"/>
              <a:t>🚀 Future Enhancements</a:t>
            </a:r>
          </a:p>
        </p:txBody>
      </p:sp>
      <p:pic>
        <p:nvPicPr>
          <p:cNvPr id="6" name="Picture 5">
            <a:extLst>
              <a:ext uri="{FF2B5EF4-FFF2-40B4-BE49-F238E27FC236}">
                <a16:creationId xmlns:a16="http://schemas.microsoft.com/office/drawing/2014/main" id="{41AD6D01-27CD-294B-E5BC-20EF05828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8" y="1941846"/>
            <a:ext cx="2756044" cy="2777874"/>
          </a:xfrm>
          <a:prstGeom prst="rect">
            <a:avLst/>
          </a:prstGeom>
        </p:spPr>
      </p:pic>
      <p:pic>
        <p:nvPicPr>
          <p:cNvPr id="7" name="Picture 6" descr="Brand • Streamlit">
            <a:extLst>
              <a:ext uri="{FF2B5EF4-FFF2-40B4-BE49-F238E27FC236}">
                <a16:creationId xmlns:a16="http://schemas.microsoft.com/office/drawing/2014/main" id="{DF4D8E3B-7AB3-840B-8143-38B5ADFAB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4878" y="0"/>
            <a:ext cx="1357122" cy="7666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9BB26A3-7B9B-D35B-C081-BAA8A3F7F06B}"/>
              </a:ext>
            </a:extLst>
          </p:cNvPr>
          <p:cNvSpPr txBox="1">
            <a:spLocks/>
          </p:cNvSpPr>
          <p:nvPr/>
        </p:nvSpPr>
        <p:spPr>
          <a:xfrm>
            <a:off x="3888510" y="86476"/>
            <a:ext cx="8442035" cy="105970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br>
              <a:rPr lang="en-US" sz="3600" dirty="0">
                <a:solidFill>
                  <a:schemeClr val="tx1"/>
                </a:solidFill>
              </a:rPr>
            </a:br>
            <a:r>
              <a:rPr lang="en-US" sz="3600" dirty="0">
                <a:solidFill>
                  <a:schemeClr val="tx1"/>
                </a:solidFill>
              </a:rPr>
              <a:t>“AquaSafe AI”</a:t>
            </a:r>
            <a:br>
              <a:rPr lang="en-US" sz="3600" b="0" dirty="0">
                <a:solidFill>
                  <a:schemeClr val="tx1"/>
                </a:solidFill>
              </a:rPr>
            </a:br>
            <a:endParaRPr lang="en-IN" sz="3600" dirty="0">
              <a:solidFill>
                <a:schemeClr val="tx1"/>
              </a:solidFill>
            </a:endParaRPr>
          </a:p>
        </p:txBody>
      </p:sp>
    </p:spTree>
    <p:extLst>
      <p:ext uri="{BB962C8B-B14F-4D97-AF65-F5344CB8AC3E}">
        <p14:creationId xmlns:p14="http://schemas.microsoft.com/office/powerpoint/2010/main" val="1747594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EE7771-6E58-63E2-E59A-E1729E698362}"/>
              </a:ext>
            </a:extLst>
          </p:cNvPr>
          <p:cNvSpPr>
            <a:spLocks noGrp="1"/>
          </p:cNvSpPr>
          <p:nvPr>
            <p:ph type="title"/>
          </p:nvPr>
        </p:nvSpPr>
        <p:spPr>
          <a:xfrm>
            <a:off x="2923621" y="136732"/>
            <a:ext cx="8442035" cy="1326734"/>
          </a:xfrm>
        </p:spPr>
        <p:txBody>
          <a:bodyPr>
            <a:noAutofit/>
          </a:bodyPr>
          <a:lstStyle/>
          <a:p>
            <a:pPr algn="ctr"/>
            <a:r>
              <a:rPr lang="en-US" sz="3600" dirty="0"/>
              <a:t>“AquaSafe AI”</a:t>
            </a:r>
            <a:endParaRPr lang="en-IN" sz="3600" dirty="0"/>
          </a:p>
        </p:txBody>
      </p:sp>
      <p:sp>
        <p:nvSpPr>
          <p:cNvPr id="11" name="Content Placeholder 10">
            <a:extLst>
              <a:ext uri="{FF2B5EF4-FFF2-40B4-BE49-F238E27FC236}">
                <a16:creationId xmlns:a16="http://schemas.microsoft.com/office/drawing/2014/main" id="{0B01A998-07B2-8966-9D4A-30579D017965}"/>
              </a:ext>
            </a:extLst>
          </p:cNvPr>
          <p:cNvSpPr>
            <a:spLocks noGrp="1"/>
          </p:cNvSpPr>
          <p:nvPr>
            <p:ph idx="1"/>
          </p:nvPr>
        </p:nvSpPr>
        <p:spPr/>
        <p:txBody>
          <a:bodyPr>
            <a:normAutofit fontScale="92500" lnSpcReduction="20000"/>
          </a:bodyPr>
          <a:lstStyle/>
          <a:p>
            <a:pPr marL="0" indent="0">
              <a:buNone/>
            </a:pPr>
            <a:r>
              <a:rPr lang="en-IN" sz="2100" b="1" dirty="0">
                <a:solidFill>
                  <a:schemeClr val="tx1"/>
                </a:solidFill>
                <a:latin typeface="Arial" panose="020B0604020202020204" pitchFamily="34" charset="0"/>
              </a:rPr>
              <a:t>Result &amp; Impact</a:t>
            </a:r>
          </a:p>
          <a:p>
            <a:r>
              <a:rPr lang="en-IN" sz="2200" dirty="0"/>
              <a:t>Live Parameter Input</a:t>
            </a:r>
          </a:p>
          <a:p>
            <a:r>
              <a:rPr lang="en-IN" sz="2200" dirty="0"/>
              <a:t>Reduce contamination risk</a:t>
            </a:r>
          </a:p>
          <a:p>
            <a:r>
              <a:rPr lang="en-IN" sz="2200" dirty="0"/>
              <a:t>Optimized filtration cost</a:t>
            </a:r>
          </a:p>
          <a:p>
            <a:r>
              <a:rPr lang="en-IN" sz="2200" dirty="0"/>
              <a:t>Better Compliance</a:t>
            </a:r>
          </a:p>
          <a:p>
            <a:pPr marL="0" indent="0">
              <a:buNone/>
            </a:pPr>
            <a:r>
              <a:rPr lang="en-IN" sz="2000" b="1" dirty="0">
                <a:solidFill>
                  <a:schemeClr val="tx1"/>
                </a:solidFill>
                <a:latin typeface="Arial" panose="020B0604020202020204" pitchFamily="34" charset="0"/>
              </a:rPr>
              <a:t>Stakeholder Impact</a:t>
            </a:r>
          </a:p>
          <a:p>
            <a:pPr fontAlgn="base">
              <a:spcAft>
                <a:spcPct val="0"/>
              </a:spcAft>
            </a:pPr>
            <a:r>
              <a:rPr lang="en-US" sz="2200" dirty="0"/>
              <a:t>Easy-to-read dashboards</a:t>
            </a:r>
          </a:p>
          <a:p>
            <a:pPr fontAlgn="base">
              <a:spcAft>
                <a:spcPct val="0"/>
              </a:spcAft>
            </a:pPr>
            <a:r>
              <a:rPr lang="en-US" sz="2200" dirty="0"/>
              <a:t>Actionable recommendations for filtration/machinery</a:t>
            </a:r>
          </a:p>
          <a:p>
            <a:pPr fontAlgn="base">
              <a:spcAft>
                <a:spcPct val="0"/>
              </a:spcAft>
            </a:pPr>
            <a:r>
              <a:rPr lang="en-US" sz="2200" dirty="0"/>
              <a:t>Builds trust and transparency</a:t>
            </a:r>
          </a:p>
          <a:p>
            <a:pPr marL="0" indent="0" fontAlgn="base">
              <a:spcAft>
                <a:spcPct val="0"/>
              </a:spcAft>
              <a:buNone/>
            </a:pPr>
            <a:r>
              <a:rPr lang="en-IN" sz="2100" b="1" dirty="0">
                <a:solidFill>
                  <a:schemeClr val="tx1"/>
                </a:solidFill>
                <a:latin typeface="Arial" panose="020B0604020202020204" pitchFamily="34" charset="0"/>
              </a:rPr>
              <a:t>Conclusion</a:t>
            </a:r>
          </a:p>
          <a:p>
            <a:pPr fontAlgn="base">
              <a:lnSpc>
                <a:spcPct val="100000"/>
              </a:lnSpc>
              <a:spcAft>
                <a:spcPct val="0"/>
              </a:spcAft>
            </a:pPr>
            <a:r>
              <a:rPr lang="en-US" sz="2200" dirty="0"/>
              <a:t>“AquaSafe AI” improves water safety prediction</a:t>
            </a:r>
          </a:p>
          <a:p>
            <a:pPr fontAlgn="base">
              <a:lnSpc>
                <a:spcPct val="100000"/>
              </a:lnSpc>
              <a:spcAft>
                <a:spcPct val="0"/>
              </a:spcAft>
            </a:pPr>
            <a:r>
              <a:rPr lang="en-US" sz="2200" dirty="0"/>
              <a:t>Supports decision-making in food manufacturing</a:t>
            </a:r>
            <a:endParaRPr lang="en-US" altLang="en-US" sz="2200" dirty="0"/>
          </a:p>
          <a:p>
            <a:pPr marL="0" indent="0" fontAlgn="base">
              <a:spcAft>
                <a:spcPct val="0"/>
              </a:spcAft>
              <a:buNone/>
            </a:pPr>
            <a:endParaRPr lang="en-US" altLang="en-US" sz="2000" dirty="0"/>
          </a:p>
          <a:p>
            <a:pPr marL="0" indent="0">
              <a:buNone/>
            </a:pPr>
            <a:endParaRPr lang="en-IN" sz="2000" b="1" dirty="0">
              <a:solidFill>
                <a:schemeClr val="tx1"/>
              </a:solidFill>
              <a:latin typeface="Arial" panose="020B0604020202020204" pitchFamily="34" charset="0"/>
            </a:endParaRPr>
          </a:p>
          <a:p>
            <a:pPr marL="0" indent="0">
              <a:buNone/>
            </a:pPr>
            <a:endParaRPr lang="en-IN" sz="2000" dirty="0"/>
          </a:p>
        </p:txBody>
      </p:sp>
      <p:pic>
        <p:nvPicPr>
          <p:cNvPr id="13" name="Picture 12">
            <a:extLst>
              <a:ext uri="{FF2B5EF4-FFF2-40B4-BE49-F238E27FC236}">
                <a16:creationId xmlns:a16="http://schemas.microsoft.com/office/drawing/2014/main" id="{DAFD0D01-5CA1-81BC-E9F2-F5555A509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56" y="2040063"/>
            <a:ext cx="2756044" cy="2777874"/>
          </a:xfrm>
          <a:prstGeom prst="rect">
            <a:avLst/>
          </a:prstGeom>
        </p:spPr>
      </p:pic>
      <p:pic>
        <p:nvPicPr>
          <p:cNvPr id="14" name="Picture 13" descr="Brand • Streamlit">
            <a:extLst>
              <a:ext uri="{FF2B5EF4-FFF2-40B4-BE49-F238E27FC236}">
                <a16:creationId xmlns:a16="http://schemas.microsoft.com/office/drawing/2014/main" id="{4FA4A9EE-C973-8918-D51A-62E4DAE3C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4555" y="33480"/>
            <a:ext cx="1357122" cy="76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68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1128E-4355-BC60-805E-724BF35684F1}"/>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AEFB00B3-3015-425C-9AC1-D555190E69D9}"/>
              </a:ext>
            </a:extLst>
          </p:cNvPr>
          <p:cNvSpPr>
            <a:spLocks noGrp="1"/>
          </p:cNvSpPr>
          <p:nvPr>
            <p:ph idx="1"/>
          </p:nvPr>
        </p:nvSpPr>
        <p:spPr/>
        <p:txBody>
          <a:bodyPr/>
          <a:lstStyle/>
          <a:p>
            <a:r>
              <a:rPr lang="en-IN" dirty="0">
                <a:hlinkClick r:id="rId2" action="ppaction://hlinkfile"/>
              </a:rPr>
              <a:t>Stakeholder Report</a:t>
            </a:r>
            <a:endParaRPr lang="en-IN" dirty="0"/>
          </a:p>
          <a:p>
            <a:r>
              <a:rPr lang="en-IN" dirty="0"/>
              <a:t>Feature Importance</a:t>
            </a:r>
          </a:p>
        </p:txBody>
      </p:sp>
    </p:spTree>
    <p:extLst>
      <p:ext uri="{BB962C8B-B14F-4D97-AF65-F5344CB8AC3E}">
        <p14:creationId xmlns:p14="http://schemas.microsoft.com/office/powerpoint/2010/main" val="2605949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0">
            <a:extLst>
              <a:ext uri="{FF2B5EF4-FFF2-40B4-BE49-F238E27FC236}">
                <a16:creationId xmlns:a16="http://schemas.microsoft.com/office/drawing/2014/main" id="{C666B635-1B86-90BA-08F2-ED52DFE9C68C}"/>
              </a:ext>
            </a:extLst>
          </p:cNvPr>
          <p:cNvSpPr>
            <a:spLocks noGrp="1"/>
          </p:cNvSpPr>
          <p:nvPr>
            <p:ph type="title"/>
          </p:nvPr>
        </p:nvSpPr>
        <p:spPr>
          <a:prstGeom prst="rect">
            <a:avLst/>
          </a:prstGeom>
          <a:noFill/>
          <a:ln/>
        </p:spPr>
        <p:txBody>
          <a:bodyPr wrap="none" lIns="0" tIns="0" rIns="0" bIns="0" rtlCol="0" anchor="t">
            <a:noAutofit/>
          </a:bodyPr>
          <a:lstStyle/>
          <a:p>
            <a:pPr>
              <a:lnSpc>
                <a:spcPts val="4450"/>
              </a:lnSpc>
            </a:pPr>
            <a:r>
              <a:rPr lang="en-US" sz="3600" dirty="0"/>
              <a:t>Smart Water Potability Prediction &amp; Filtration Solutions</a:t>
            </a:r>
            <a:br>
              <a:rPr lang="en-IN" sz="3600" dirty="0"/>
            </a:br>
            <a:endParaRPr lang="en-US" sz="3600" dirty="0">
              <a:solidFill>
                <a:srgbClr val="203864"/>
              </a:solidFill>
            </a:endParaRPr>
          </a:p>
        </p:txBody>
      </p:sp>
      <p:sp>
        <p:nvSpPr>
          <p:cNvPr id="36" name="Text Placeholder 35">
            <a:extLst>
              <a:ext uri="{FF2B5EF4-FFF2-40B4-BE49-F238E27FC236}">
                <a16:creationId xmlns:a16="http://schemas.microsoft.com/office/drawing/2014/main" id="{C028CFAF-29D0-B082-A751-3BF0283B5B04}"/>
              </a:ext>
            </a:extLst>
          </p:cNvPr>
          <p:cNvSpPr>
            <a:spLocks noGrp="1"/>
          </p:cNvSpPr>
          <p:nvPr>
            <p:ph type="body" idx="1"/>
          </p:nvPr>
        </p:nvSpPr>
        <p:spPr/>
        <p:txBody>
          <a:bodyPr>
            <a:normAutofit/>
          </a:bodyPr>
          <a:lstStyle/>
          <a:p>
            <a:r>
              <a:rPr lang="en-US" sz="2500" dirty="0">
                <a:solidFill>
                  <a:srgbClr val="203864"/>
                </a:solidFill>
                <a:latin typeface="+mn-lt"/>
                <a:ea typeface="Roboto Slab" pitchFamily="34" charset="-122"/>
                <a:cs typeface="Roboto Slab" pitchFamily="34" charset="-120"/>
              </a:rPr>
              <a:t>Problem —Why AquaSafe AI</a:t>
            </a:r>
            <a:endParaRPr lang="en-IN" sz="2500" dirty="0">
              <a:latin typeface="+mn-lt"/>
            </a:endParaRPr>
          </a:p>
        </p:txBody>
      </p:sp>
      <p:sp>
        <p:nvSpPr>
          <p:cNvPr id="27" name="Text 1">
            <a:extLst>
              <a:ext uri="{FF2B5EF4-FFF2-40B4-BE49-F238E27FC236}">
                <a16:creationId xmlns:a16="http://schemas.microsoft.com/office/drawing/2014/main" id="{4F32F35F-C8C9-0D54-520C-9ED509065E86}"/>
              </a:ext>
            </a:extLst>
          </p:cNvPr>
          <p:cNvSpPr>
            <a:spLocks noGrp="1"/>
          </p:cNvSpPr>
          <p:nvPr>
            <p:ph sz="half" idx="2"/>
          </p:nvPr>
        </p:nvSpPr>
        <p:spPr>
          <a:prstGeom prst="rect">
            <a:avLst/>
          </a:prstGeom>
          <a:noFill/>
          <a:ln/>
        </p:spPr>
        <p:txBody>
          <a:bodyPr wrap="square" lIns="0" tIns="0" rIns="0" bIns="0" rtlCol="0" anchor="t"/>
          <a:lstStyle/>
          <a:p>
            <a:pPr marL="0" indent="0">
              <a:lnSpc>
                <a:spcPts val="2850"/>
              </a:lnSpc>
              <a:buNone/>
            </a:pPr>
            <a:r>
              <a:rPr lang="en-US" sz="1750" dirty="0">
                <a:solidFill>
                  <a:schemeClr val="tx1"/>
                </a:solidFill>
                <a:latin typeface="Roboto" pitchFamily="34" charset="0"/>
                <a:ea typeface="Roboto" pitchFamily="34" charset="-122"/>
                <a:cs typeface="Roboto" pitchFamily="34" charset="-120"/>
              </a:rPr>
              <a:t>Mid-sized food plant relied on municipal water that looked clear but caused quality failures: accelerated boiler scaling, off-tastes, rising maintenance costs and a lost export client due to contamination risk.</a:t>
            </a:r>
            <a:endParaRPr lang="en-US" sz="1750" dirty="0">
              <a:solidFill>
                <a:schemeClr val="tx1"/>
              </a:solidFill>
            </a:endParaRPr>
          </a:p>
          <a:p>
            <a:pPr marL="0" indent="0" algn="l">
              <a:lnSpc>
                <a:spcPts val="2850"/>
              </a:lnSpc>
              <a:buNone/>
            </a:pPr>
            <a:endParaRPr lang="en-US" sz="1750" dirty="0">
              <a:solidFill>
                <a:schemeClr val="tx1"/>
              </a:solidFill>
              <a:latin typeface="Roboto" pitchFamily="34" charset="0"/>
              <a:ea typeface="Roboto" pitchFamily="34" charset="-122"/>
              <a:cs typeface="Roboto" pitchFamily="34" charset="-120"/>
            </a:endParaRPr>
          </a:p>
        </p:txBody>
      </p:sp>
      <p:sp>
        <p:nvSpPr>
          <p:cNvPr id="37" name="Text Placeholder 36">
            <a:extLst>
              <a:ext uri="{FF2B5EF4-FFF2-40B4-BE49-F238E27FC236}">
                <a16:creationId xmlns:a16="http://schemas.microsoft.com/office/drawing/2014/main" id="{92603D8F-888F-7A8B-341E-B46586D1AF09}"/>
              </a:ext>
            </a:extLst>
          </p:cNvPr>
          <p:cNvSpPr>
            <a:spLocks noGrp="1"/>
          </p:cNvSpPr>
          <p:nvPr>
            <p:ph type="body" sz="quarter" idx="3"/>
          </p:nvPr>
        </p:nvSpPr>
        <p:spPr/>
        <p:txBody>
          <a:bodyPr/>
          <a:lstStyle/>
          <a:p>
            <a:endParaRPr lang="en-IN" dirty="0"/>
          </a:p>
        </p:txBody>
      </p:sp>
      <p:sp>
        <p:nvSpPr>
          <p:cNvPr id="34" name="TextBox 33">
            <a:extLst>
              <a:ext uri="{FF2B5EF4-FFF2-40B4-BE49-F238E27FC236}">
                <a16:creationId xmlns:a16="http://schemas.microsoft.com/office/drawing/2014/main" id="{8F40108B-CAA8-1487-F967-C43FF7DFD63F}"/>
              </a:ext>
            </a:extLst>
          </p:cNvPr>
          <p:cNvSpPr txBox="1"/>
          <p:nvPr/>
        </p:nvSpPr>
        <p:spPr>
          <a:xfrm>
            <a:off x="610466" y="4175426"/>
            <a:ext cx="5176044" cy="1754326"/>
          </a:xfrm>
          <a:prstGeom prst="rect">
            <a:avLst/>
          </a:prstGeom>
          <a:noFill/>
        </p:spPr>
        <p:txBody>
          <a:bodyPr wrap="square">
            <a:spAutoFit/>
          </a:bodyPr>
          <a:lstStyle/>
          <a:p>
            <a:r>
              <a:rPr lang="en-IN" dirty="0"/>
              <a:t>Root Need</a:t>
            </a:r>
          </a:p>
          <a:p>
            <a:pPr algn="just"/>
            <a:endParaRPr lang="en-IN" dirty="0"/>
          </a:p>
          <a:p>
            <a:pPr algn="just"/>
            <a:r>
              <a:rPr lang="en-US" dirty="0"/>
              <a:t>Real-time detection of unsafe water and targeted filtration guidance to prevent product and equipment failures.</a:t>
            </a:r>
          </a:p>
          <a:p>
            <a:endParaRPr lang="en-IN" dirty="0"/>
          </a:p>
        </p:txBody>
      </p:sp>
      <p:pic>
        <p:nvPicPr>
          <p:cNvPr id="39" name="Picture 2" descr="Factory plant engineer workers team maintenance food canned packing machine in fish can factory image photo for download. Food plant sanitation stock images, royalty-free photos and pictures">
            <a:extLst>
              <a:ext uri="{FF2B5EF4-FFF2-40B4-BE49-F238E27FC236}">
                <a16:creationId xmlns:a16="http://schemas.microsoft.com/office/drawing/2014/main" id="{DE52B0C9-7D70-BA44-DE3E-E468AD9EB407}"/>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81083" y="2505075"/>
            <a:ext cx="5322584"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07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EF05B-7641-5382-511C-A7814C1CBAB7}"/>
              </a:ext>
            </a:extLst>
          </p:cNvPr>
          <p:cNvSpPr>
            <a:spLocks noGrp="1"/>
          </p:cNvSpPr>
          <p:nvPr>
            <p:ph type="title"/>
          </p:nvPr>
        </p:nvSpPr>
        <p:spPr/>
        <p:txBody>
          <a:bodyPr/>
          <a:lstStyle/>
          <a:p>
            <a:endParaRPr lang="en-IN" dirty="0"/>
          </a:p>
        </p:txBody>
      </p:sp>
      <p:pic>
        <p:nvPicPr>
          <p:cNvPr id="6" name="Image 0" descr="preencoded.png">
            <a:extLst>
              <a:ext uri="{FF2B5EF4-FFF2-40B4-BE49-F238E27FC236}">
                <a16:creationId xmlns:a16="http://schemas.microsoft.com/office/drawing/2014/main" id="{AD14A633-6741-4DB7-5492-FD3967337BBF}"/>
              </a:ext>
            </a:extLst>
          </p:cNvPr>
          <p:cNvPicPr>
            <a:picLocks noChangeAspect="1"/>
          </p:cNvPicPr>
          <p:nvPr/>
        </p:nvPicPr>
        <p:blipFill>
          <a:blip r:embed="rId2"/>
          <a:stretch>
            <a:fillRect/>
          </a:stretch>
        </p:blipFill>
        <p:spPr>
          <a:xfrm>
            <a:off x="0" y="-1695"/>
            <a:ext cx="4077546" cy="6858000"/>
          </a:xfrm>
          <a:prstGeom prst="rect">
            <a:avLst/>
          </a:prstGeom>
          <a:gradFill flip="none" rotWithShape="1">
            <a:gsLst>
              <a:gs pos="0">
                <a:schemeClr val="accent1">
                  <a:lumMod val="68000"/>
                </a:schemeClr>
              </a:gs>
              <a:gs pos="48000">
                <a:schemeClr val="accent1">
                  <a:lumMod val="97000"/>
                  <a:lumOff val="3000"/>
                </a:schemeClr>
              </a:gs>
              <a:gs pos="100000">
                <a:schemeClr val="accent1">
                  <a:lumMod val="60000"/>
                  <a:lumOff val="40000"/>
                </a:schemeClr>
              </a:gs>
            </a:gsLst>
            <a:lin ang="2700000" scaled="1"/>
            <a:tileRect/>
          </a:gradFill>
          <a:ln>
            <a:solidFill>
              <a:schemeClr val="accent1"/>
            </a:solidFill>
          </a:ln>
        </p:spPr>
      </p:pic>
      <p:sp>
        <p:nvSpPr>
          <p:cNvPr id="7" name="Text 0">
            <a:extLst>
              <a:ext uri="{FF2B5EF4-FFF2-40B4-BE49-F238E27FC236}">
                <a16:creationId xmlns:a16="http://schemas.microsoft.com/office/drawing/2014/main" id="{4C637AA4-CEE1-9934-7B2E-E8E2A6D0CB80}"/>
              </a:ext>
            </a:extLst>
          </p:cNvPr>
          <p:cNvSpPr/>
          <p:nvPr/>
        </p:nvSpPr>
        <p:spPr>
          <a:xfrm>
            <a:off x="4431070" y="1015364"/>
            <a:ext cx="4536519" cy="566976"/>
          </a:xfrm>
          <a:prstGeom prst="rect">
            <a:avLst/>
          </a:prstGeom>
          <a:noFill/>
          <a:ln/>
        </p:spPr>
        <p:txBody>
          <a:bodyPr wrap="none" lIns="0" tIns="0" rIns="0" bIns="0" rtlCol="0" anchor="t"/>
          <a:lstStyle/>
          <a:p>
            <a:pPr marL="0" indent="0" algn="l">
              <a:lnSpc>
                <a:spcPts val="4450"/>
              </a:lnSpc>
              <a:buNone/>
            </a:pPr>
            <a:r>
              <a:rPr lang="en-US" sz="2500" b="1" dirty="0">
                <a:ea typeface="Roboto Slab" pitchFamily="34" charset="-122"/>
                <a:cs typeface="Roboto Slab" pitchFamily="34" charset="-120"/>
              </a:rPr>
              <a:t>Solution Concept</a:t>
            </a:r>
            <a:endParaRPr lang="en-US" sz="2500" b="1" dirty="0"/>
          </a:p>
        </p:txBody>
      </p:sp>
      <p:sp>
        <p:nvSpPr>
          <p:cNvPr id="8" name="Text 1">
            <a:extLst>
              <a:ext uri="{FF2B5EF4-FFF2-40B4-BE49-F238E27FC236}">
                <a16:creationId xmlns:a16="http://schemas.microsoft.com/office/drawing/2014/main" id="{DB55BE5B-1972-4A9F-4AFD-3B6DB6F41A28}"/>
              </a:ext>
            </a:extLst>
          </p:cNvPr>
          <p:cNvSpPr/>
          <p:nvPr/>
        </p:nvSpPr>
        <p:spPr>
          <a:xfrm>
            <a:off x="4431070" y="1583809"/>
            <a:ext cx="7556421" cy="1451610"/>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AquaSafe AI: an app that ingests sensor and lab data, predicts potability, highlights problematic parameters, and recommends cost-effective filtration or maintenance actions—designed for rapid troubleshooting by plant teams.</a:t>
            </a:r>
            <a:endParaRPr lang="en-US" sz="1750" dirty="0"/>
          </a:p>
        </p:txBody>
      </p:sp>
      <p:sp>
        <p:nvSpPr>
          <p:cNvPr id="9" name="Shape 2">
            <a:extLst>
              <a:ext uri="{FF2B5EF4-FFF2-40B4-BE49-F238E27FC236}">
                <a16:creationId xmlns:a16="http://schemas.microsoft.com/office/drawing/2014/main" id="{CFA68FEA-F17B-8468-71C3-884A9FAF1D69}"/>
              </a:ext>
            </a:extLst>
          </p:cNvPr>
          <p:cNvSpPr/>
          <p:nvPr/>
        </p:nvSpPr>
        <p:spPr>
          <a:xfrm>
            <a:off x="4431070" y="3290570"/>
            <a:ext cx="2367558" cy="2758559"/>
          </a:xfrm>
          <a:prstGeom prst="roundRect">
            <a:avLst>
              <a:gd name="adj" fmla="val 1437"/>
            </a:avLst>
          </a:prstGeom>
          <a:solidFill>
            <a:srgbClr val="3F4652"/>
          </a:solidFill>
          <a:ln/>
        </p:spPr>
        <p:txBody>
          <a:bodyPr/>
          <a:lstStyle/>
          <a:p>
            <a:endParaRPr lang="en-IN"/>
          </a:p>
        </p:txBody>
      </p:sp>
      <p:sp>
        <p:nvSpPr>
          <p:cNvPr id="10" name="Shape 5">
            <a:extLst>
              <a:ext uri="{FF2B5EF4-FFF2-40B4-BE49-F238E27FC236}">
                <a16:creationId xmlns:a16="http://schemas.microsoft.com/office/drawing/2014/main" id="{F746B2FA-6980-A254-F039-2113C2F45E03}"/>
              </a:ext>
            </a:extLst>
          </p:cNvPr>
          <p:cNvSpPr/>
          <p:nvPr/>
        </p:nvSpPr>
        <p:spPr>
          <a:xfrm>
            <a:off x="7025442" y="3290570"/>
            <a:ext cx="2367558" cy="2758559"/>
          </a:xfrm>
          <a:prstGeom prst="roundRect">
            <a:avLst>
              <a:gd name="adj" fmla="val 1437"/>
            </a:avLst>
          </a:prstGeom>
          <a:solidFill>
            <a:srgbClr val="3F4652"/>
          </a:solidFill>
          <a:ln/>
        </p:spPr>
        <p:txBody>
          <a:bodyPr/>
          <a:lstStyle/>
          <a:p>
            <a:endParaRPr lang="en-IN"/>
          </a:p>
        </p:txBody>
      </p:sp>
      <p:sp>
        <p:nvSpPr>
          <p:cNvPr id="11" name="Shape 8">
            <a:extLst>
              <a:ext uri="{FF2B5EF4-FFF2-40B4-BE49-F238E27FC236}">
                <a16:creationId xmlns:a16="http://schemas.microsoft.com/office/drawing/2014/main" id="{AB9A30E1-5AFC-D7D9-4339-81917E612CC4}"/>
              </a:ext>
            </a:extLst>
          </p:cNvPr>
          <p:cNvSpPr/>
          <p:nvPr/>
        </p:nvSpPr>
        <p:spPr>
          <a:xfrm>
            <a:off x="9619813" y="3290570"/>
            <a:ext cx="2367558" cy="2758559"/>
          </a:xfrm>
          <a:prstGeom prst="roundRect">
            <a:avLst>
              <a:gd name="adj" fmla="val 1437"/>
            </a:avLst>
          </a:prstGeom>
          <a:solidFill>
            <a:srgbClr val="3F4652"/>
          </a:solidFill>
          <a:ln/>
        </p:spPr>
        <p:txBody>
          <a:bodyPr/>
          <a:lstStyle/>
          <a:p>
            <a:endParaRPr lang="en-IN"/>
          </a:p>
        </p:txBody>
      </p:sp>
      <p:sp>
        <p:nvSpPr>
          <p:cNvPr id="13" name="Text 3">
            <a:extLst>
              <a:ext uri="{FF2B5EF4-FFF2-40B4-BE49-F238E27FC236}">
                <a16:creationId xmlns:a16="http://schemas.microsoft.com/office/drawing/2014/main" id="{AED6B17E-B5A5-68F7-25F0-F74600B0A6FF}"/>
              </a:ext>
            </a:extLst>
          </p:cNvPr>
          <p:cNvSpPr/>
          <p:nvPr/>
        </p:nvSpPr>
        <p:spPr>
          <a:xfrm>
            <a:off x="4596924" y="3537704"/>
            <a:ext cx="1913930"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Predict</a:t>
            </a:r>
            <a:endParaRPr lang="en-US" sz="2200" dirty="0"/>
          </a:p>
        </p:txBody>
      </p:sp>
      <p:sp>
        <p:nvSpPr>
          <p:cNvPr id="14" name="Text 4">
            <a:extLst>
              <a:ext uri="{FF2B5EF4-FFF2-40B4-BE49-F238E27FC236}">
                <a16:creationId xmlns:a16="http://schemas.microsoft.com/office/drawing/2014/main" id="{5CC68CEC-1220-A5CE-8250-AEDF7DAAC4F8}"/>
              </a:ext>
            </a:extLst>
          </p:cNvPr>
          <p:cNvSpPr/>
          <p:nvPr/>
        </p:nvSpPr>
        <p:spPr>
          <a:xfrm>
            <a:off x="4596924" y="4028123"/>
            <a:ext cx="191393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ML models score potability per source in seconds.</a:t>
            </a:r>
            <a:endParaRPr lang="en-US" sz="1750" dirty="0"/>
          </a:p>
        </p:txBody>
      </p:sp>
      <p:sp>
        <p:nvSpPr>
          <p:cNvPr id="15" name="Text 6">
            <a:extLst>
              <a:ext uri="{FF2B5EF4-FFF2-40B4-BE49-F238E27FC236}">
                <a16:creationId xmlns:a16="http://schemas.microsoft.com/office/drawing/2014/main" id="{C9F1358C-71FF-45C2-9065-722ED1B19875}"/>
              </a:ext>
            </a:extLst>
          </p:cNvPr>
          <p:cNvSpPr/>
          <p:nvPr/>
        </p:nvSpPr>
        <p:spPr>
          <a:xfrm>
            <a:off x="7191296" y="3537704"/>
            <a:ext cx="1913930"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Diagnose</a:t>
            </a:r>
            <a:endParaRPr lang="en-US" sz="2200" dirty="0"/>
          </a:p>
        </p:txBody>
      </p:sp>
      <p:sp>
        <p:nvSpPr>
          <p:cNvPr id="16" name="Text 7">
            <a:extLst>
              <a:ext uri="{FF2B5EF4-FFF2-40B4-BE49-F238E27FC236}">
                <a16:creationId xmlns:a16="http://schemas.microsoft.com/office/drawing/2014/main" id="{3C729C02-D61C-A7C7-CBD1-98B552E876E5}"/>
              </a:ext>
            </a:extLst>
          </p:cNvPr>
          <p:cNvSpPr/>
          <p:nvPr/>
        </p:nvSpPr>
        <p:spPr>
          <a:xfrm>
            <a:off x="7191296" y="4028123"/>
            <a:ext cx="1913930"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Pinpoint parameters (e.g., chloramines, turbidity) driving failures.</a:t>
            </a:r>
            <a:endParaRPr lang="en-US" sz="1750" dirty="0"/>
          </a:p>
        </p:txBody>
      </p:sp>
      <p:sp>
        <p:nvSpPr>
          <p:cNvPr id="17" name="Text 9">
            <a:extLst>
              <a:ext uri="{FF2B5EF4-FFF2-40B4-BE49-F238E27FC236}">
                <a16:creationId xmlns:a16="http://schemas.microsoft.com/office/drawing/2014/main" id="{22AA4216-0521-633F-E3E6-E6B82B6637F5}"/>
              </a:ext>
            </a:extLst>
          </p:cNvPr>
          <p:cNvSpPr/>
          <p:nvPr/>
        </p:nvSpPr>
        <p:spPr>
          <a:xfrm>
            <a:off x="9785668" y="3537704"/>
            <a:ext cx="1913930"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Recommend</a:t>
            </a:r>
            <a:endParaRPr lang="en-US" sz="2200" dirty="0"/>
          </a:p>
        </p:txBody>
      </p:sp>
      <p:sp>
        <p:nvSpPr>
          <p:cNvPr id="18" name="Text 10">
            <a:extLst>
              <a:ext uri="{FF2B5EF4-FFF2-40B4-BE49-F238E27FC236}">
                <a16:creationId xmlns:a16="http://schemas.microsoft.com/office/drawing/2014/main" id="{7E70F6BE-0C43-331A-EA80-25BF02E91F27}"/>
              </a:ext>
            </a:extLst>
          </p:cNvPr>
          <p:cNvSpPr/>
          <p:nvPr/>
        </p:nvSpPr>
        <p:spPr>
          <a:xfrm>
            <a:off x="9785668" y="4028123"/>
            <a:ext cx="1913930"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Match findings to filtration products and operator actions.</a:t>
            </a:r>
            <a:endParaRPr lang="en-US" sz="1750" dirty="0"/>
          </a:p>
        </p:txBody>
      </p:sp>
      <p:sp>
        <p:nvSpPr>
          <p:cNvPr id="21" name="Text 0">
            <a:extLst>
              <a:ext uri="{FF2B5EF4-FFF2-40B4-BE49-F238E27FC236}">
                <a16:creationId xmlns:a16="http://schemas.microsoft.com/office/drawing/2014/main" id="{F58069E0-797A-9711-964F-FC19A7882C47}"/>
              </a:ext>
            </a:extLst>
          </p:cNvPr>
          <p:cNvSpPr/>
          <p:nvPr/>
        </p:nvSpPr>
        <p:spPr>
          <a:xfrm>
            <a:off x="4077546" y="312299"/>
            <a:ext cx="8049799" cy="566976"/>
          </a:xfrm>
          <a:prstGeom prst="rect">
            <a:avLst/>
          </a:prstGeom>
          <a:noFill/>
          <a:ln/>
        </p:spPr>
        <p:txBody>
          <a:bodyPr wrap="none" lIns="0" tIns="0" rIns="0" bIns="0" rtlCol="0" anchor="t"/>
          <a:lstStyle/>
          <a:p>
            <a:pPr marL="0" indent="0" algn="l">
              <a:lnSpc>
                <a:spcPts val="4450"/>
              </a:lnSpc>
              <a:buNone/>
            </a:pPr>
            <a:r>
              <a:rPr lang="en-US" sz="2400" b="1" dirty="0">
                <a:latin typeface="Roboto Slab" pitchFamily="34" charset="0"/>
                <a:ea typeface="Roboto Slab" pitchFamily="34" charset="-122"/>
                <a:cs typeface="Roboto Slab" pitchFamily="34" charset="-120"/>
              </a:rPr>
              <a:t>Smart Water Potability Prediction &amp; Filtration Solutions</a:t>
            </a:r>
            <a:endParaRPr lang="en-US" sz="2400" b="1" dirty="0"/>
          </a:p>
        </p:txBody>
      </p:sp>
    </p:spTree>
    <p:extLst>
      <p:ext uri="{BB962C8B-B14F-4D97-AF65-F5344CB8AC3E}">
        <p14:creationId xmlns:p14="http://schemas.microsoft.com/office/powerpoint/2010/main" val="454792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7DDE0AF-6E63-1E12-AA8C-3D1E94892D2B}"/>
              </a:ext>
            </a:extLst>
          </p:cNvPr>
          <p:cNvPicPr>
            <a:picLocks noChangeAspect="1"/>
          </p:cNvPicPr>
          <p:nvPr/>
        </p:nvPicPr>
        <p:blipFill>
          <a:blip r:embed="rId2"/>
          <a:stretch>
            <a:fillRect/>
          </a:stretch>
        </p:blipFill>
        <p:spPr>
          <a:xfrm>
            <a:off x="0" y="566976"/>
            <a:ext cx="12171680" cy="2268259"/>
          </a:xfrm>
          <a:prstGeom prst="rect">
            <a:avLst/>
          </a:prstGeom>
        </p:spPr>
      </p:pic>
      <p:sp>
        <p:nvSpPr>
          <p:cNvPr id="5" name="Text 0">
            <a:extLst>
              <a:ext uri="{FF2B5EF4-FFF2-40B4-BE49-F238E27FC236}">
                <a16:creationId xmlns:a16="http://schemas.microsoft.com/office/drawing/2014/main" id="{CC9EEB79-91ED-1AC0-5096-E071CF817EAA}"/>
              </a:ext>
            </a:extLst>
          </p:cNvPr>
          <p:cNvSpPr/>
          <p:nvPr/>
        </p:nvSpPr>
        <p:spPr>
          <a:xfrm>
            <a:off x="655103" y="2968486"/>
            <a:ext cx="5633918" cy="566976"/>
          </a:xfrm>
          <a:prstGeom prst="rect">
            <a:avLst/>
          </a:prstGeom>
          <a:noFill/>
          <a:ln/>
        </p:spPr>
        <p:txBody>
          <a:bodyPr wrap="none" lIns="0" tIns="0" rIns="0" bIns="0" rtlCol="0" anchor="t"/>
          <a:lstStyle/>
          <a:p>
            <a:pPr marL="0" indent="0" algn="l">
              <a:lnSpc>
                <a:spcPts val="4450"/>
              </a:lnSpc>
              <a:buNone/>
            </a:pPr>
            <a:r>
              <a:rPr lang="en-US" sz="2500" dirty="0">
                <a:ea typeface="Roboto Slab" pitchFamily="34" charset="-122"/>
                <a:cs typeface="Roboto Slab" pitchFamily="34" charset="-120"/>
              </a:rPr>
              <a:t>Business Impact &amp; Dataset</a:t>
            </a:r>
            <a:endParaRPr lang="en-US" sz="2500" dirty="0"/>
          </a:p>
        </p:txBody>
      </p:sp>
      <p:sp>
        <p:nvSpPr>
          <p:cNvPr id="6" name="Text 1">
            <a:extLst>
              <a:ext uri="{FF2B5EF4-FFF2-40B4-BE49-F238E27FC236}">
                <a16:creationId xmlns:a16="http://schemas.microsoft.com/office/drawing/2014/main" id="{32776D54-265C-C5A2-D69E-35161BC6396F}"/>
              </a:ext>
            </a:extLst>
          </p:cNvPr>
          <p:cNvSpPr/>
          <p:nvPr/>
        </p:nvSpPr>
        <p:spPr>
          <a:xfrm>
            <a:off x="621070" y="3668713"/>
            <a:ext cx="10849570" cy="725805"/>
          </a:xfrm>
          <a:prstGeom prst="rect">
            <a:avLst/>
          </a:prstGeom>
          <a:solidFill>
            <a:schemeClr val="accent5">
              <a:lumMod val="20000"/>
              <a:lumOff val="80000"/>
            </a:schemeClr>
          </a:solid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Estimated 40% reduction in routine testing costs and fewer contamination incidents; improved regulatory compliance (FDA/FSSAI).</a:t>
            </a:r>
            <a:endParaRPr lang="en-US" sz="1750" dirty="0"/>
          </a:p>
        </p:txBody>
      </p:sp>
      <p:pic>
        <p:nvPicPr>
          <p:cNvPr id="7" name="Image 1" descr="preencoded.png">
            <a:extLst>
              <a:ext uri="{FF2B5EF4-FFF2-40B4-BE49-F238E27FC236}">
                <a16:creationId xmlns:a16="http://schemas.microsoft.com/office/drawing/2014/main" id="{65E43E93-7C4D-10F4-DDC7-C7A003886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376261"/>
            <a:ext cx="566976" cy="566976"/>
          </a:xfrm>
          <a:prstGeom prst="rect">
            <a:avLst/>
          </a:prstGeom>
        </p:spPr>
      </p:pic>
      <p:sp>
        <p:nvSpPr>
          <p:cNvPr id="8" name="Text 2">
            <a:extLst>
              <a:ext uri="{FF2B5EF4-FFF2-40B4-BE49-F238E27FC236}">
                <a16:creationId xmlns:a16="http://schemas.microsoft.com/office/drawing/2014/main" id="{0E2225A1-309E-B82E-D207-E4D4EDB4F78C}"/>
              </a:ext>
            </a:extLst>
          </p:cNvPr>
          <p:cNvSpPr/>
          <p:nvPr/>
        </p:nvSpPr>
        <p:spPr>
          <a:xfrm>
            <a:off x="692190" y="5003205"/>
            <a:ext cx="2835235" cy="354330"/>
          </a:xfrm>
          <a:prstGeom prst="rect">
            <a:avLst/>
          </a:prstGeom>
          <a:solidFill>
            <a:schemeClr val="accent5">
              <a:lumMod val="20000"/>
              <a:lumOff val="80000"/>
            </a:schemeClr>
          </a:solid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Dataset</a:t>
            </a:r>
            <a:endParaRPr lang="en-US" sz="2200" dirty="0"/>
          </a:p>
        </p:txBody>
      </p:sp>
      <p:sp>
        <p:nvSpPr>
          <p:cNvPr id="9" name="Text 3">
            <a:extLst>
              <a:ext uri="{FF2B5EF4-FFF2-40B4-BE49-F238E27FC236}">
                <a16:creationId xmlns:a16="http://schemas.microsoft.com/office/drawing/2014/main" id="{01DDE961-D23C-BD1B-492F-A75F5EB4F7C2}"/>
              </a:ext>
            </a:extLst>
          </p:cNvPr>
          <p:cNvSpPr/>
          <p:nvPr/>
        </p:nvSpPr>
        <p:spPr>
          <a:xfrm>
            <a:off x="692190" y="5417503"/>
            <a:ext cx="4377650" cy="725805"/>
          </a:xfrm>
          <a:prstGeom prst="rect">
            <a:avLst/>
          </a:prstGeom>
          <a:solidFill>
            <a:schemeClr val="accent5">
              <a:lumMod val="20000"/>
              <a:lumOff val="80000"/>
            </a:schemeClr>
          </a:solid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3,300 samples from a single food plant, 10 water sources, 9 quality features.</a:t>
            </a:r>
            <a:endParaRPr lang="en-US" sz="1750" dirty="0"/>
          </a:p>
        </p:txBody>
      </p:sp>
      <p:pic>
        <p:nvPicPr>
          <p:cNvPr id="10" name="Image 2" descr="preencoded.png">
            <a:extLst>
              <a:ext uri="{FF2B5EF4-FFF2-40B4-BE49-F238E27FC236}">
                <a16:creationId xmlns:a16="http://schemas.microsoft.com/office/drawing/2014/main" id="{9BBCCDBA-0B33-CDBB-07CF-6A0F71C87B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9844" y="4335621"/>
            <a:ext cx="566976" cy="566976"/>
          </a:xfrm>
          <a:prstGeom prst="rect">
            <a:avLst/>
          </a:prstGeom>
        </p:spPr>
      </p:pic>
      <p:sp>
        <p:nvSpPr>
          <p:cNvPr id="11" name="Text 4">
            <a:extLst>
              <a:ext uri="{FF2B5EF4-FFF2-40B4-BE49-F238E27FC236}">
                <a16:creationId xmlns:a16="http://schemas.microsoft.com/office/drawing/2014/main" id="{00266CE3-EEE5-91F1-51FA-6B477905D756}"/>
              </a:ext>
            </a:extLst>
          </p:cNvPr>
          <p:cNvSpPr/>
          <p:nvPr/>
        </p:nvSpPr>
        <p:spPr>
          <a:xfrm>
            <a:off x="5597604" y="4972725"/>
            <a:ext cx="2835235" cy="354330"/>
          </a:xfrm>
          <a:prstGeom prst="rect">
            <a:avLst/>
          </a:prstGeom>
          <a:solidFill>
            <a:schemeClr val="accent5">
              <a:lumMod val="20000"/>
              <a:lumOff val="80000"/>
            </a:schemeClr>
          </a:solid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Challenges</a:t>
            </a:r>
            <a:endParaRPr lang="en-US" sz="2200" dirty="0"/>
          </a:p>
        </p:txBody>
      </p:sp>
      <p:sp>
        <p:nvSpPr>
          <p:cNvPr id="12" name="Text 5">
            <a:extLst>
              <a:ext uri="{FF2B5EF4-FFF2-40B4-BE49-F238E27FC236}">
                <a16:creationId xmlns:a16="http://schemas.microsoft.com/office/drawing/2014/main" id="{0741FF17-BF1E-9350-F3A0-093A60C06654}"/>
              </a:ext>
            </a:extLst>
          </p:cNvPr>
          <p:cNvSpPr/>
          <p:nvPr/>
        </p:nvSpPr>
        <p:spPr>
          <a:xfrm>
            <a:off x="5588368" y="5423554"/>
            <a:ext cx="5690156" cy="725805"/>
          </a:xfrm>
          <a:prstGeom prst="rect">
            <a:avLst/>
          </a:prstGeom>
          <a:solidFill>
            <a:schemeClr val="accent5">
              <a:lumMod val="20000"/>
              <a:lumOff val="80000"/>
            </a:schemeClr>
          </a:solid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40% missing values, class imbalance (61% unsafe) — addressed during preprocessing.</a:t>
            </a:r>
            <a:endParaRPr lang="en-US" sz="1750" dirty="0"/>
          </a:p>
        </p:txBody>
      </p:sp>
      <p:sp>
        <p:nvSpPr>
          <p:cNvPr id="15" name="Text 0">
            <a:extLst>
              <a:ext uri="{FF2B5EF4-FFF2-40B4-BE49-F238E27FC236}">
                <a16:creationId xmlns:a16="http://schemas.microsoft.com/office/drawing/2014/main" id="{E6162A66-1B27-0ADC-2CA9-2FA596D94DA7}"/>
              </a:ext>
            </a:extLst>
          </p:cNvPr>
          <p:cNvSpPr/>
          <p:nvPr/>
        </p:nvSpPr>
        <p:spPr>
          <a:xfrm>
            <a:off x="974128" y="0"/>
            <a:ext cx="8049799" cy="566976"/>
          </a:xfrm>
          <a:prstGeom prst="rect">
            <a:avLst/>
          </a:prstGeom>
          <a:noFill/>
          <a:ln/>
        </p:spPr>
        <p:txBody>
          <a:bodyPr wrap="none" lIns="0" tIns="0" rIns="0" bIns="0" rtlCol="0" anchor="t"/>
          <a:lstStyle/>
          <a:p>
            <a:pPr marL="0" indent="0" algn="l">
              <a:lnSpc>
                <a:spcPts val="4450"/>
              </a:lnSpc>
              <a:buNone/>
            </a:pPr>
            <a:r>
              <a:rPr lang="en-US" sz="3600" b="1" dirty="0">
                <a:ea typeface="Roboto Slab" pitchFamily="34" charset="-122"/>
                <a:cs typeface="Roboto Slab" pitchFamily="34" charset="-120"/>
              </a:rPr>
              <a:t>Smart Water Potability Prediction &amp; Filtration Solutions</a:t>
            </a:r>
            <a:endParaRPr lang="en-US" sz="3600" b="1" dirty="0"/>
          </a:p>
        </p:txBody>
      </p:sp>
    </p:spTree>
    <p:extLst>
      <p:ext uri="{BB962C8B-B14F-4D97-AF65-F5344CB8AC3E}">
        <p14:creationId xmlns:p14="http://schemas.microsoft.com/office/powerpoint/2010/main" val="269521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A1C310-8D48-7F07-F3E1-BA3ABB82A064}"/>
              </a:ext>
            </a:extLst>
          </p:cNvPr>
          <p:cNvPicPr>
            <a:picLocks noChangeAspect="1"/>
          </p:cNvPicPr>
          <p:nvPr/>
        </p:nvPicPr>
        <p:blipFill>
          <a:blip r:embed="rId2"/>
          <a:srcRect t="19729"/>
          <a:stretch>
            <a:fillRect/>
          </a:stretch>
        </p:blipFill>
        <p:spPr>
          <a:xfrm>
            <a:off x="1288971" y="1856090"/>
            <a:ext cx="4677641" cy="4218270"/>
          </a:xfrm>
          <a:prstGeom prst="rect">
            <a:avLst/>
          </a:prstGeom>
        </p:spPr>
      </p:pic>
      <p:sp>
        <p:nvSpPr>
          <p:cNvPr id="4" name="Text 1">
            <a:extLst>
              <a:ext uri="{FF2B5EF4-FFF2-40B4-BE49-F238E27FC236}">
                <a16:creationId xmlns:a16="http://schemas.microsoft.com/office/drawing/2014/main" id="{98080046-B05A-A0CA-C4A2-7566F1231F93}"/>
              </a:ext>
            </a:extLst>
          </p:cNvPr>
          <p:cNvSpPr/>
          <p:nvPr/>
        </p:nvSpPr>
        <p:spPr>
          <a:xfrm>
            <a:off x="6795828" y="1436638"/>
            <a:ext cx="4205168" cy="421914"/>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Water sources sampled:</a:t>
            </a:r>
            <a:endParaRPr lang="en-US" sz="1750" dirty="0"/>
          </a:p>
        </p:txBody>
      </p:sp>
      <p:sp>
        <p:nvSpPr>
          <p:cNvPr id="5" name="Text 2">
            <a:extLst>
              <a:ext uri="{FF2B5EF4-FFF2-40B4-BE49-F238E27FC236}">
                <a16:creationId xmlns:a16="http://schemas.microsoft.com/office/drawing/2014/main" id="{A4EE1C51-4771-572C-A10C-59CC386A208F}"/>
              </a:ext>
            </a:extLst>
          </p:cNvPr>
          <p:cNvSpPr/>
          <p:nvPr/>
        </p:nvSpPr>
        <p:spPr>
          <a:xfrm>
            <a:off x="592006" y="5402694"/>
            <a:ext cx="10311023" cy="671666"/>
          </a:xfrm>
          <a:prstGeom prst="rect">
            <a:avLst/>
          </a:prstGeom>
          <a:solidFill>
            <a:schemeClr val="accent5">
              <a:lumMod val="20000"/>
              <a:lumOff val="80000"/>
            </a:schemeClr>
          </a:solidFill>
          <a:ln>
            <a:solidFill>
              <a:schemeClr val="accent1"/>
            </a:solid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Quality varies by source and unit; targeted monitoring needed to prevent cross-contamination and equipment damage.</a:t>
            </a:r>
            <a:endParaRPr lang="en-US" sz="1750" dirty="0"/>
          </a:p>
        </p:txBody>
      </p:sp>
      <p:sp>
        <p:nvSpPr>
          <p:cNvPr id="6" name="Text 0">
            <a:extLst>
              <a:ext uri="{FF2B5EF4-FFF2-40B4-BE49-F238E27FC236}">
                <a16:creationId xmlns:a16="http://schemas.microsoft.com/office/drawing/2014/main" id="{E5EB2C9D-A77B-0472-6C47-D1A465C03454}"/>
              </a:ext>
            </a:extLst>
          </p:cNvPr>
          <p:cNvSpPr/>
          <p:nvPr/>
        </p:nvSpPr>
        <p:spPr>
          <a:xfrm>
            <a:off x="679450" y="1309326"/>
            <a:ext cx="4677641" cy="600171"/>
          </a:xfrm>
          <a:prstGeom prst="rect">
            <a:avLst/>
          </a:prstGeom>
          <a:noFill/>
          <a:ln/>
        </p:spPr>
        <p:txBody>
          <a:bodyPr wrap="square" lIns="0" tIns="0" rIns="0" bIns="0" rtlCol="0" anchor="t"/>
          <a:lstStyle/>
          <a:p>
            <a:pPr marL="0" indent="0" algn="l">
              <a:lnSpc>
                <a:spcPts val="4450"/>
              </a:lnSpc>
              <a:buNone/>
            </a:pPr>
            <a:r>
              <a:rPr lang="en-US" sz="2000" dirty="0">
                <a:latin typeface="Roboto Slab" pitchFamily="34" charset="0"/>
                <a:ea typeface="Roboto Slab" pitchFamily="34" charset="-122"/>
                <a:cs typeface="Roboto Slab" pitchFamily="34" charset="-120"/>
              </a:rPr>
              <a:t>Plant Water Sources &amp; Risks</a:t>
            </a:r>
            <a:endParaRPr lang="en-US" sz="2000" dirty="0"/>
          </a:p>
        </p:txBody>
      </p:sp>
      <p:pic>
        <p:nvPicPr>
          <p:cNvPr id="12" name="Picture 11">
            <a:extLst>
              <a:ext uri="{FF2B5EF4-FFF2-40B4-BE49-F238E27FC236}">
                <a16:creationId xmlns:a16="http://schemas.microsoft.com/office/drawing/2014/main" id="{FE06E242-05C9-70E5-8F19-F2278C8A9D7F}"/>
              </a:ext>
            </a:extLst>
          </p:cNvPr>
          <p:cNvPicPr>
            <a:picLocks noChangeAspect="1"/>
          </p:cNvPicPr>
          <p:nvPr/>
        </p:nvPicPr>
        <p:blipFill>
          <a:blip r:embed="rId3"/>
          <a:stretch>
            <a:fillRect/>
          </a:stretch>
        </p:blipFill>
        <p:spPr>
          <a:xfrm>
            <a:off x="6795828" y="1909498"/>
            <a:ext cx="4019757" cy="2063856"/>
          </a:xfrm>
          <a:prstGeom prst="rect">
            <a:avLst/>
          </a:prstGeom>
        </p:spPr>
      </p:pic>
      <p:sp>
        <p:nvSpPr>
          <p:cNvPr id="16" name="Text 0">
            <a:extLst>
              <a:ext uri="{FF2B5EF4-FFF2-40B4-BE49-F238E27FC236}">
                <a16:creationId xmlns:a16="http://schemas.microsoft.com/office/drawing/2014/main" id="{1B44037F-9FBF-E19E-A07F-2C19F14AC027}"/>
              </a:ext>
            </a:extLst>
          </p:cNvPr>
          <p:cNvSpPr>
            <a:spLocks noGrp="1"/>
          </p:cNvSpPr>
          <p:nvPr>
            <p:ph type="title"/>
          </p:nvPr>
        </p:nvSpPr>
        <p:spPr>
          <a:xfrm>
            <a:off x="679450" y="275666"/>
            <a:ext cx="10833100" cy="612775"/>
          </a:xfrm>
          <a:prstGeom prst="rect">
            <a:avLst/>
          </a:prstGeom>
          <a:noFill/>
          <a:ln/>
        </p:spPr>
        <p:txBody>
          <a:bodyPr wrap="none" lIns="0" tIns="0" rIns="0" bIns="0" rtlCol="0" anchor="t">
            <a:normAutofit/>
          </a:bodyPr>
          <a:lstStyle/>
          <a:p>
            <a:pPr marL="0" indent="0" algn="l">
              <a:lnSpc>
                <a:spcPts val="4450"/>
              </a:lnSpc>
              <a:buNone/>
            </a:pPr>
            <a:r>
              <a:rPr lang="en-US" sz="3600" b="1" dirty="0">
                <a:latin typeface="+mn-lt"/>
                <a:ea typeface="Roboto Slab" pitchFamily="34" charset="-122"/>
                <a:cs typeface="Roboto Slab" pitchFamily="34" charset="-120"/>
              </a:rPr>
              <a:t>Smart Water Potability Prediction &amp; Filtration Solutions</a:t>
            </a:r>
            <a:endParaRPr lang="en-US" sz="3600" b="1" dirty="0">
              <a:latin typeface="+mn-lt"/>
            </a:endParaRPr>
          </a:p>
        </p:txBody>
      </p:sp>
    </p:spTree>
    <p:extLst>
      <p:ext uri="{BB962C8B-B14F-4D97-AF65-F5344CB8AC3E}">
        <p14:creationId xmlns:p14="http://schemas.microsoft.com/office/powerpoint/2010/main" val="274296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7253</TotalTime>
  <Words>4444</Words>
  <Application>Microsoft Office PowerPoint</Application>
  <PresentationFormat>Widescreen</PresentationFormat>
  <Paragraphs>454</Paragraphs>
  <Slides>55</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Roboto</vt:lpstr>
      <vt:lpstr>Roboto Slab</vt:lpstr>
      <vt:lpstr>BIA Template</vt:lpstr>
      <vt:lpstr>PowerPoint Presentation</vt:lpstr>
      <vt:lpstr>Water Potability Prediction</vt:lpstr>
      <vt:lpstr>PowerPoint Presentation</vt:lpstr>
      <vt:lpstr>“AquaSafe AI” The App</vt:lpstr>
      <vt:lpstr>Smart Water Potability Prediction &amp; Filtration Solutions</vt:lpstr>
      <vt:lpstr>Smart Water Potability Prediction &amp; Filtration Solutions </vt:lpstr>
      <vt:lpstr>PowerPoint Presentation</vt:lpstr>
      <vt:lpstr>PowerPoint Presentation</vt:lpstr>
      <vt:lpstr>Smart Water Potability Prediction &amp; Filtration Solutions</vt:lpstr>
      <vt:lpstr>PowerPoint Presentation</vt:lpstr>
      <vt:lpstr>Key Features &amp; Preprocessing</vt:lpstr>
      <vt:lpstr>Modeling &amp; Evaluation</vt:lpstr>
      <vt:lpstr>PowerPoint Presentation</vt:lpstr>
      <vt:lpstr>PowerPoint Presentation</vt:lpstr>
      <vt:lpstr>PowerPoint Presentation</vt:lpstr>
      <vt:lpstr>Smart Water Potability  Prediction &amp; Filtration  Solutions</vt:lpstr>
      <vt:lpstr>Smart Water Potability  Prediction &amp; Filtration  Solutions</vt:lpstr>
      <vt:lpstr>Smart Water Potability  Prediction &amp; Filtration  Solutions</vt:lpstr>
      <vt:lpstr>Smart Water Potability  Prediction &amp; Filtration  Solutions</vt:lpstr>
      <vt:lpstr>Smart Water Potability  Prediction &amp; Filtration  Solutions</vt:lpstr>
      <vt:lpstr>Smart Water Potability  Prediction &amp; Filtration  Solutions</vt:lpstr>
      <vt:lpstr>Best Model: RandomForestClassifier (F1 Score: 0.5412) </vt:lpstr>
      <vt:lpstr>Smart Water Potability Prediction &amp; Filtration Solutions</vt:lpstr>
      <vt:lpstr>Smart Water Potability Prediction &amp; Filtration Solutions</vt:lpstr>
      <vt:lpstr>Source Safety Summary</vt:lpstr>
      <vt:lpstr>Model Training &amp; Evaluation Pipeline</vt:lpstr>
      <vt:lpstr>CIP &amp; Borewell — Diagnostics and Filters</vt:lpstr>
      <vt:lpstr>Cooling Tower &amp; Process Water — Protection from Scaling and Contamination</vt:lpstr>
      <vt:lpstr>Chiller &amp; Municipal Supply — Practical Filtration Mix</vt:lpstr>
      <vt:lpstr>High‑Quality Streams — Steam Condensate &amp; RO Treated Water</vt:lpstr>
      <vt:lpstr>Boiler Feed &amp; Final Rinse — Critical Controls</vt:lpstr>
      <vt:lpstr>  Streamlit Deployment  </vt:lpstr>
      <vt:lpstr>  Streamlit Deployment  </vt:lpstr>
      <vt:lpstr>Model Performance</vt:lpstr>
      <vt:lpstr>Predict &amp;  Filtration</vt:lpstr>
      <vt:lpstr>Filtration Guide Generation from Dataset</vt:lpstr>
      <vt:lpstr> “AquaSafe AI”-Smart Water Potability Prediction &amp;  Filtration Solutions  </vt:lpstr>
      <vt:lpstr> “AquaSafe AI”-Smart Water Potability Prediction &amp;  Filtration Solutions  </vt:lpstr>
      <vt:lpstr>Feature Analysis</vt:lpstr>
      <vt:lpstr>Partial Dependence</vt:lpstr>
      <vt:lpstr>Feature Distribution</vt:lpstr>
      <vt:lpstr>Source Analysis</vt:lpstr>
      <vt:lpstr>Source Analysis</vt:lpstr>
      <vt:lpstr>Source Analysis</vt:lpstr>
      <vt:lpstr>Plant Simulation-Food Manufacturing Plant</vt:lpstr>
      <vt:lpstr>Plant Simulation-Food Manufacturing Plant</vt:lpstr>
      <vt:lpstr>Plant Simulation-Food Manufacturing Plant</vt:lpstr>
      <vt:lpstr>PowerPoint Presentation</vt:lpstr>
      <vt:lpstr>PowerPoint Presentation</vt:lpstr>
      <vt:lpstr>PowerPoint Presentation</vt:lpstr>
      <vt:lpstr>PowerPoint Presentation</vt:lpstr>
      <vt:lpstr>“AquaSafe AI”</vt:lpstr>
      <vt:lpstr>PowerPoint Presentation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Shyama Bahuleyan</cp:lastModifiedBy>
  <cp:revision>2255</cp:revision>
  <dcterms:created xsi:type="dcterms:W3CDTF">2020-12-23T13:36:00Z</dcterms:created>
  <dcterms:modified xsi:type="dcterms:W3CDTF">2026-02-20T16:23:31Z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